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258" r:id="rId4"/>
    <p:sldId id="260" r:id="rId5"/>
    <p:sldId id="261" r:id="rId6"/>
    <p:sldId id="279" r:id="rId7"/>
    <p:sldId id="262" r:id="rId8"/>
    <p:sldId id="263" r:id="rId9"/>
    <p:sldId id="280" r:id="rId10"/>
    <p:sldId id="290" r:id="rId11"/>
    <p:sldId id="291" r:id="rId12"/>
    <p:sldId id="292" r:id="rId13"/>
    <p:sldId id="281" r:id="rId14"/>
    <p:sldId id="265" r:id="rId15"/>
    <p:sldId id="266" r:id="rId16"/>
    <p:sldId id="282" r:id="rId17"/>
    <p:sldId id="267" r:id="rId18"/>
    <p:sldId id="283" r:id="rId19"/>
    <p:sldId id="284" r:id="rId20"/>
    <p:sldId id="274" r:id="rId21"/>
    <p:sldId id="275" r:id="rId22"/>
    <p:sldId id="277" r:id="rId23"/>
    <p:sldId id="285" r:id="rId24"/>
    <p:sldId id="286" r:id="rId25"/>
    <p:sldId id="288" r:id="rId26"/>
    <p:sldId id="289" r:id="rId27"/>
    <p:sldId id="287" r:id="rId28"/>
  </p:sldIdLst>
  <p:sldSz cx="9144000" cy="5143500" type="screen16x9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D6D6"/>
    <a:srgbClr val="FF9300"/>
    <a:srgbClr val="FF2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021"/>
    <p:restoredTop sz="94656"/>
  </p:normalViewPr>
  <p:slideViewPr>
    <p:cSldViewPr snapToGrid="0">
      <p:cViewPr varScale="1">
        <p:scale>
          <a:sx n="141" d="100"/>
          <a:sy n="141" d="100"/>
        </p:scale>
        <p:origin x="2000" y="26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 err="1"/>
              <a:t>Begrüßen</a:t>
            </a:r>
            <a:r>
              <a:rPr dirty="0"/>
              <a:t> Sie die </a:t>
            </a:r>
            <a:r>
              <a:rPr dirty="0" err="1"/>
              <a:t>Teilnehmenden</a:t>
            </a:r>
            <a:r>
              <a:rPr dirty="0"/>
              <a:t> und </a:t>
            </a:r>
            <a:r>
              <a:rPr dirty="0" err="1"/>
              <a:t>benennen</a:t>
            </a:r>
            <a:r>
              <a:rPr dirty="0"/>
              <a:t> Sie das </a:t>
            </a:r>
            <a:r>
              <a:rPr dirty="0" err="1"/>
              <a:t>gemeinsame</a:t>
            </a:r>
            <a:r>
              <a:rPr dirty="0"/>
              <a:t> Ziel: </a:t>
            </a:r>
            <a:r>
              <a:rPr dirty="0" err="1"/>
              <a:t>frühzeitig</a:t>
            </a:r>
            <a:r>
              <a:rPr dirty="0"/>
              <a:t>, transparent und </a:t>
            </a:r>
            <a:r>
              <a:rPr dirty="0" err="1"/>
              <a:t>verbindlich</a:t>
            </a:r>
            <a:r>
              <a:rPr dirty="0"/>
              <a:t> </a:t>
            </a:r>
            <a:r>
              <a:rPr dirty="0" err="1"/>
              <a:t>handeln</a:t>
            </a:r>
            <a:r>
              <a:rPr dirty="0"/>
              <a:t>.</a:t>
            </a:r>
          </a:p>
          <a:p>
            <a:r>
              <a:rPr dirty="0"/>
              <a:t>Der </a:t>
            </a:r>
            <a:r>
              <a:rPr dirty="0" err="1"/>
              <a:t>Nachmittag</a:t>
            </a:r>
            <a:r>
              <a:rPr dirty="0"/>
              <a:t> </a:t>
            </a:r>
            <a:r>
              <a:rPr dirty="0" err="1"/>
              <a:t>richtet</a:t>
            </a:r>
            <a:r>
              <a:rPr dirty="0"/>
              <a:t> </a:t>
            </a:r>
            <a:r>
              <a:rPr dirty="0" err="1"/>
              <a:t>sich</a:t>
            </a:r>
            <a:r>
              <a:rPr dirty="0"/>
              <a:t> an </a:t>
            </a:r>
            <a:r>
              <a:rPr dirty="0" err="1"/>
              <a:t>Fachkräfte</a:t>
            </a:r>
            <a:r>
              <a:rPr dirty="0"/>
              <a:t> </a:t>
            </a:r>
            <a:r>
              <a:rPr dirty="0" err="1"/>
              <a:t>aus</a:t>
            </a:r>
            <a:r>
              <a:rPr dirty="0"/>
              <a:t> Kitas und </a:t>
            </a:r>
            <a:r>
              <a:rPr dirty="0" err="1"/>
              <a:t>Schulen</a:t>
            </a:r>
            <a:r>
              <a:rPr dirty="0"/>
              <a:t>; </a:t>
            </a:r>
            <a:r>
              <a:rPr dirty="0" err="1"/>
              <a:t>anschließend</a:t>
            </a:r>
            <a:r>
              <a:rPr dirty="0"/>
              <a:t> </a:t>
            </a:r>
            <a:r>
              <a:rPr dirty="0" err="1"/>
              <a:t>ist</a:t>
            </a:r>
            <a:r>
              <a:rPr dirty="0"/>
              <a:t> Zeit für </a:t>
            </a:r>
            <a:r>
              <a:rPr dirty="0" err="1"/>
              <a:t>Austausch</a:t>
            </a:r>
            <a:r>
              <a:rPr dirty="0"/>
              <a:t>.</a:t>
            </a:r>
          </a:p>
          <a:p>
            <a:endParaRPr dirty="0"/>
          </a:p>
          <a:p>
            <a:r>
              <a:rPr dirty="0"/>
              <a:t>[Sources]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CA334B-0402-7937-B416-76218F5B47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FE0A470-DF7D-DD23-B905-5F2CA77847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E81E5E6-2F87-1F50-BF8B-CC86263A02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 err="1"/>
              <a:t>Beide</a:t>
            </a:r>
            <a:r>
              <a:rPr dirty="0"/>
              <a:t> </a:t>
            </a:r>
            <a:r>
              <a:rPr dirty="0" err="1"/>
              <a:t>Dokumente</a:t>
            </a:r>
            <a:r>
              <a:rPr dirty="0"/>
              <a:t> </a:t>
            </a:r>
            <a:r>
              <a:rPr dirty="0" err="1"/>
              <a:t>folgen</a:t>
            </a:r>
            <a:r>
              <a:rPr dirty="0"/>
              <a:t> </a:t>
            </a:r>
            <a:r>
              <a:rPr dirty="0" err="1"/>
              <a:t>im</a:t>
            </a:r>
            <a:r>
              <a:rPr dirty="0"/>
              <a:t> </a:t>
            </a:r>
            <a:r>
              <a:rPr dirty="0" err="1"/>
              <a:t>Materialanhang</a:t>
            </a:r>
            <a:r>
              <a:rPr dirty="0"/>
              <a:t> </a:t>
            </a:r>
            <a:r>
              <a:rPr dirty="0" err="1"/>
              <a:t>vollständig</a:t>
            </a:r>
            <a:r>
              <a:rPr dirty="0"/>
              <a:t>. Sie </a:t>
            </a:r>
            <a:r>
              <a:rPr dirty="0" err="1"/>
              <a:t>ersetzen</a:t>
            </a:r>
            <a:r>
              <a:rPr dirty="0"/>
              <a:t> </a:t>
            </a:r>
            <a:r>
              <a:rPr dirty="0" err="1"/>
              <a:t>kein</a:t>
            </a:r>
            <a:r>
              <a:rPr dirty="0"/>
              <a:t> </a:t>
            </a:r>
            <a:r>
              <a:rPr dirty="0" err="1"/>
              <a:t>persönliches</a:t>
            </a:r>
            <a:r>
              <a:rPr dirty="0"/>
              <a:t> </a:t>
            </a:r>
            <a:r>
              <a:rPr dirty="0" err="1"/>
              <a:t>Gespräch</a:t>
            </a:r>
            <a:r>
              <a:rPr dirty="0"/>
              <a:t>.</a:t>
            </a:r>
          </a:p>
          <a:p>
            <a:endParaRPr dirty="0"/>
          </a:p>
          <a:p>
            <a:r>
              <a:rPr dirty="0"/>
              <a:t>[Sources]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41011C-9F3A-34CA-6A11-7D04E99E962A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094366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6AF42B-FAF7-D255-46F3-8AC018D295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64875B9-E111-5A17-2E34-6B8D368066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95BA065-ED41-84C9-CEFB-1D1C36A1C3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 err="1"/>
              <a:t>Beide</a:t>
            </a:r>
            <a:r>
              <a:rPr dirty="0"/>
              <a:t> </a:t>
            </a:r>
            <a:r>
              <a:rPr dirty="0" err="1"/>
              <a:t>Dokumente</a:t>
            </a:r>
            <a:r>
              <a:rPr dirty="0"/>
              <a:t> </a:t>
            </a:r>
            <a:r>
              <a:rPr dirty="0" err="1"/>
              <a:t>folgen</a:t>
            </a:r>
            <a:r>
              <a:rPr dirty="0"/>
              <a:t> </a:t>
            </a:r>
            <a:r>
              <a:rPr dirty="0" err="1"/>
              <a:t>im</a:t>
            </a:r>
            <a:r>
              <a:rPr dirty="0"/>
              <a:t> </a:t>
            </a:r>
            <a:r>
              <a:rPr dirty="0" err="1"/>
              <a:t>Materialanhang</a:t>
            </a:r>
            <a:r>
              <a:rPr dirty="0"/>
              <a:t> </a:t>
            </a:r>
            <a:r>
              <a:rPr dirty="0" err="1"/>
              <a:t>vollständig</a:t>
            </a:r>
            <a:r>
              <a:rPr dirty="0"/>
              <a:t>. Sie </a:t>
            </a:r>
            <a:r>
              <a:rPr dirty="0" err="1"/>
              <a:t>ersetzen</a:t>
            </a:r>
            <a:r>
              <a:rPr dirty="0"/>
              <a:t> </a:t>
            </a:r>
            <a:r>
              <a:rPr dirty="0" err="1"/>
              <a:t>kein</a:t>
            </a:r>
            <a:r>
              <a:rPr dirty="0"/>
              <a:t> </a:t>
            </a:r>
            <a:r>
              <a:rPr dirty="0" err="1"/>
              <a:t>persönliches</a:t>
            </a:r>
            <a:r>
              <a:rPr dirty="0"/>
              <a:t> </a:t>
            </a:r>
            <a:r>
              <a:rPr dirty="0" err="1"/>
              <a:t>Gespräch</a:t>
            </a:r>
            <a:r>
              <a:rPr dirty="0"/>
              <a:t>.</a:t>
            </a:r>
          </a:p>
          <a:p>
            <a:endParaRPr dirty="0"/>
          </a:p>
          <a:p>
            <a:r>
              <a:rPr dirty="0"/>
              <a:t>[Sources]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6CCFF5-0F73-4D19-2CFA-0C5F47C7C01D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46609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E39540-B28D-7EA8-6771-618DF08946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06C275E-0562-5A94-8630-C2AB67C8ED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5605B71-AF63-6A66-6A7F-EAD6D056A4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 err="1"/>
              <a:t>Beide</a:t>
            </a:r>
            <a:r>
              <a:rPr dirty="0"/>
              <a:t> </a:t>
            </a:r>
            <a:r>
              <a:rPr dirty="0" err="1"/>
              <a:t>Dokumente</a:t>
            </a:r>
            <a:r>
              <a:rPr dirty="0"/>
              <a:t> </a:t>
            </a:r>
            <a:r>
              <a:rPr dirty="0" err="1"/>
              <a:t>folgen</a:t>
            </a:r>
            <a:r>
              <a:rPr dirty="0"/>
              <a:t> </a:t>
            </a:r>
            <a:r>
              <a:rPr dirty="0" err="1"/>
              <a:t>im</a:t>
            </a:r>
            <a:r>
              <a:rPr dirty="0"/>
              <a:t> </a:t>
            </a:r>
            <a:r>
              <a:rPr dirty="0" err="1"/>
              <a:t>Materialanhang</a:t>
            </a:r>
            <a:r>
              <a:rPr dirty="0"/>
              <a:t> </a:t>
            </a:r>
            <a:r>
              <a:rPr dirty="0" err="1"/>
              <a:t>vollständig</a:t>
            </a:r>
            <a:r>
              <a:rPr dirty="0"/>
              <a:t>. Sie </a:t>
            </a:r>
            <a:r>
              <a:rPr dirty="0" err="1"/>
              <a:t>ersetzen</a:t>
            </a:r>
            <a:r>
              <a:rPr dirty="0"/>
              <a:t> </a:t>
            </a:r>
            <a:r>
              <a:rPr dirty="0" err="1"/>
              <a:t>kein</a:t>
            </a:r>
            <a:r>
              <a:rPr dirty="0"/>
              <a:t> </a:t>
            </a:r>
            <a:r>
              <a:rPr dirty="0" err="1"/>
              <a:t>persönliches</a:t>
            </a:r>
            <a:r>
              <a:rPr dirty="0"/>
              <a:t> </a:t>
            </a:r>
            <a:r>
              <a:rPr dirty="0" err="1"/>
              <a:t>Gespräch</a:t>
            </a:r>
            <a:r>
              <a:rPr dirty="0"/>
              <a:t>.</a:t>
            </a:r>
          </a:p>
          <a:p>
            <a:endParaRPr dirty="0"/>
          </a:p>
          <a:p>
            <a:r>
              <a:rPr dirty="0"/>
              <a:t>[Sources]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30858C-391A-A0FE-4F86-A12D7D12C78E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803900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Ziel: </a:t>
            </a:r>
            <a:r>
              <a:rPr dirty="0" err="1"/>
              <a:t>Empfehlungen</a:t>
            </a:r>
            <a:r>
              <a:rPr dirty="0"/>
              <a:t> nicht </a:t>
            </a:r>
            <a:r>
              <a:rPr dirty="0" err="1"/>
              <a:t>isoliert</a:t>
            </a:r>
            <a:r>
              <a:rPr dirty="0"/>
              <a:t> </a:t>
            </a:r>
            <a:r>
              <a:rPr dirty="0" err="1"/>
              <a:t>stehen</a:t>
            </a:r>
            <a:r>
              <a:rPr dirty="0"/>
              <a:t> </a:t>
            </a:r>
            <a:r>
              <a:rPr dirty="0" err="1"/>
              <a:t>lassen</a:t>
            </a:r>
            <a:r>
              <a:rPr dirty="0"/>
              <a:t>, </a:t>
            </a:r>
            <a:r>
              <a:rPr dirty="0" err="1"/>
              <a:t>sondern</a:t>
            </a:r>
            <a:r>
              <a:rPr dirty="0"/>
              <a:t> in die </a:t>
            </a:r>
            <a:r>
              <a:rPr dirty="0" err="1"/>
              <a:t>weitere</a:t>
            </a:r>
            <a:r>
              <a:rPr dirty="0"/>
              <a:t> </a:t>
            </a:r>
            <a:r>
              <a:rPr dirty="0" err="1"/>
              <a:t>Planung</a:t>
            </a:r>
            <a:r>
              <a:rPr dirty="0"/>
              <a:t> </a:t>
            </a:r>
            <a:r>
              <a:rPr dirty="0" err="1"/>
              <a:t>überführen</a:t>
            </a:r>
            <a:r>
              <a:rPr dirty="0"/>
              <a:t>.</a:t>
            </a:r>
          </a:p>
          <a:p>
            <a:endParaRPr dirty="0"/>
          </a:p>
          <a:p>
            <a:r>
              <a:rPr dirty="0"/>
              <a:t>[Sources]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 err="1"/>
              <a:t>Diese</a:t>
            </a:r>
            <a:r>
              <a:rPr dirty="0"/>
              <a:t> Folie </a:t>
            </a:r>
            <a:r>
              <a:rPr dirty="0" err="1"/>
              <a:t>ist</a:t>
            </a:r>
            <a:r>
              <a:rPr dirty="0"/>
              <a:t> </a:t>
            </a:r>
            <a:r>
              <a:rPr dirty="0" err="1"/>
              <a:t>zentral</a:t>
            </a:r>
            <a:r>
              <a:rPr dirty="0"/>
              <a:t>: Als „Post-it-Kinder“ </a:t>
            </a:r>
            <a:r>
              <a:rPr dirty="0" err="1"/>
              <a:t>bezeichnen</a:t>
            </a:r>
            <a:r>
              <a:rPr dirty="0"/>
              <a:t> </a:t>
            </a:r>
            <a:r>
              <a:rPr dirty="0" err="1"/>
              <a:t>wir</a:t>
            </a:r>
            <a:r>
              <a:rPr dirty="0"/>
              <a:t> Kinder, </a:t>
            </a:r>
            <a:r>
              <a:rPr dirty="0" err="1"/>
              <a:t>bei</a:t>
            </a:r>
            <a:r>
              <a:rPr dirty="0"/>
              <a:t> </a:t>
            </a:r>
            <a:r>
              <a:rPr dirty="0" err="1"/>
              <a:t>denen</a:t>
            </a:r>
            <a:r>
              <a:rPr dirty="0"/>
              <a:t> der </a:t>
            </a:r>
            <a:r>
              <a:rPr dirty="0" err="1"/>
              <a:t>Bedarf</a:t>
            </a:r>
            <a:r>
              <a:rPr dirty="0"/>
              <a:t> </a:t>
            </a:r>
            <a:r>
              <a:rPr dirty="0" err="1"/>
              <a:t>noch</a:t>
            </a:r>
            <a:r>
              <a:rPr dirty="0"/>
              <a:t> nicht </a:t>
            </a:r>
            <a:r>
              <a:rPr dirty="0" err="1"/>
              <a:t>abschließend</a:t>
            </a:r>
            <a:r>
              <a:rPr dirty="0"/>
              <a:t> </a:t>
            </a:r>
            <a:r>
              <a:rPr dirty="0" err="1"/>
              <a:t>geklärt</a:t>
            </a:r>
            <a:r>
              <a:rPr dirty="0"/>
              <a:t> </a:t>
            </a:r>
            <a:r>
              <a:rPr dirty="0" err="1"/>
              <a:t>ist</a:t>
            </a:r>
            <a:r>
              <a:rPr dirty="0"/>
              <a:t>.</a:t>
            </a:r>
          </a:p>
          <a:p>
            <a:r>
              <a:rPr dirty="0" err="1"/>
              <a:t>Zwingend</a:t>
            </a:r>
            <a:r>
              <a:rPr dirty="0"/>
              <a:t> </a:t>
            </a:r>
            <a:r>
              <a:rPr dirty="0" err="1"/>
              <a:t>dokumentieren</a:t>
            </a:r>
            <a:r>
              <a:rPr dirty="0"/>
              <a:t>: </a:t>
            </a:r>
            <a:r>
              <a:rPr dirty="0" err="1"/>
              <a:t>Wiedervorstellung</a:t>
            </a:r>
            <a:r>
              <a:rPr dirty="0"/>
              <a:t> </a:t>
            </a:r>
            <a:r>
              <a:rPr dirty="0" err="1"/>
              <a:t>vor</a:t>
            </a:r>
            <a:r>
              <a:rPr dirty="0"/>
              <a:t> der </a:t>
            </a:r>
            <a:r>
              <a:rPr dirty="0" err="1"/>
              <a:t>Einschulung</a:t>
            </a:r>
            <a:r>
              <a:rPr dirty="0"/>
              <a:t>, </a:t>
            </a:r>
            <a:r>
              <a:rPr dirty="0" err="1"/>
              <a:t>verantwortliche</a:t>
            </a:r>
            <a:r>
              <a:rPr dirty="0"/>
              <a:t> Stelle und </a:t>
            </a:r>
            <a:r>
              <a:rPr dirty="0" err="1"/>
              <a:t>Zeitpunkt</a:t>
            </a:r>
            <a:r>
              <a:rPr dirty="0"/>
              <a:t>.</a:t>
            </a:r>
          </a:p>
          <a:p>
            <a:r>
              <a:rPr dirty="0"/>
              <a:t>Dann </a:t>
            </a:r>
            <a:r>
              <a:rPr dirty="0" err="1"/>
              <a:t>erneut</a:t>
            </a:r>
            <a:r>
              <a:rPr dirty="0"/>
              <a:t> </a:t>
            </a:r>
            <a:r>
              <a:rPr dirty="0" err="1"/>
              <a:t>prüfen</a:t>
            </a:r>
            <a:r>
              <a:rPr dirty="0"/>
              <a:t>: </a:t>
            </a:r>
            <a:r>
              <a:rPr dirty="0" err="1"/>
              <a:t>Besteht</a:t>
            </a:r>
            <a:r>
              <a:rPr dirty="0"/>
              <a:t> der </a:t>
            </a:r>
            <a:r>
              <a:rPr dirty="0" err="1"/>
              <a:t>Sprachförderbedarf</a:t>
            </a:r>
            <a:r>
              <a:rPr dirty="0"/>
              <a:t> </a:t>
            </a:r>
            <a:r>
              <a:rPr dirty="0" err="1"/>
              <a:t>noch</a:t>
            </a:r>
            <a:r>
              <a:rPr dirty="0"/>
              <a:t>? Muss </a:t>
            </a:r>
            <a:r>
              <a:rPr dirty="0" err="1"/>
              <a:t>ein</a:t>
            </a:r>
            <a:r>
              <a:rPr dirty="0"/>
              <a:t> </a:t>
            </a:r>
            <a:r>
              <a:rPr dirty="0" err="1"/>
              <a:t>Gutachtenverfahren</a:t>
            </a:r>
            <a:r>
              <a:rPr dirty="0"/>
              <a:t> </a:t>
            </a:r>
            <a:r>
              <a:rPr dirty="0" err="1"/>
              <a:t>eingeleitet</a:t>
            </a:r>
            <a:r>
              <a:rPr dirty="0"/>
              <a:t> </a:t>
            </a:r>
            <a:r>
              <a:rPr dirty="0" err="1"/>
              <a:t>werden</a:t>
            </a:r>
            <a:r>
              <a:rPr dirty="0"/>
              <a:t>?</a:t>
            </a:r>
          </a:p>
          <a:p>
            <a:endParaRPr dirty="0"/>
          </a:p>
          <a:p>
            <a:r>
              <a:rPr dirty="0"/>
              <a:t>[Sources]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Nach der </a:t>
            </a:r>
            <a:r>
              <a:rPr dirty="0" err="1"/>
              <a:t>Wiedervorstellung</a:t>
            </a:r>
            <a:r>
              <a:rPr dirty="0"/>
              <a:t> </a:t>
            </a:r>
            <a:r>
              <a:rPr dirty="0" err="1"/>
              <a:t>darf</a:t>
            </a:r>
            <a:r>
              <a:rPr dirty="0"/>
              <a:t> </a:t>
            </a:r>
            <a:r>
              <a:rPr dirty="0" err="1"/>
              <a:t>kein</a:t>
            </a:r>
            <a:r>
              <a:rPr dirty="0"/>
              <a:t> </a:t>
            </a:r>
            <a:r>
              <a:rPr dirty="0" err="1"/>
              <a:t>Schwebezustand</a:t>
            </a:r>
            <a:r>
              <a:rPr dirty="0"/>
              <a:t> </a:t>
            </a:r>
            <a:r>
              <a:rPr dirty="0" err="1"/>
              <a:t>bleiben</a:t>
            </a:r>
            <a:r>
              <a:rPr dirty="0"/>
              <a:t>.</a:t>
            </a:r>
          </a:p>
          <a:p>
            <a:r>
              <a:rPr dirty="0" err="1"/>
              <a:t>Mehrsprachigkeit</a:t>
            </a:r>
            <a:r>
              <a:rPr dirty="0"/>
              <a:t> </a:t>
            </a:r>
            <a:r>
              <a:rPr dirty="0" err="1"/>
              <a:t>beziehungsweise</a:t>
            </a:r>
            <a:r>
              <a:rPr dirty="0"/>
              <a:t> </a:t>
            </a:r>
            <a:r>
              <a:rPr dirty="0" err="1"/>
              <a:t>noch</a:t>
            </a:r>
            <a:r>
              <a:rPr dirty="0"/>
              <a:t> </a:t>
            </a:r>
            <a:r>
              <a:rPr dirty="0" err="1"/>
              <a:t>unzureichende</a:t>
            </a:r>
            <a:r>
              <a:rPr dirty="0"/>
              <a:t> </a:t>
            </a:r>
            <a:r>
              <a:rPr dirty="0" err="1"/>
              <a:t>Deutschkenntnisse</a:t>
            </a:r>
            <a:r>
              <a:rPr dirty="0"/>
              <a:t> </a:t>
            </a:r>
            <a:r>
              <a:rPr dirty="0" err="1"/>
              <a:t>allein</a:t>
            </a:r>
            <a:r>
              <a:rPr dirty="0"/>
              <a:t> </a:t>
            </a:r>
            <a:r>
              <a:rPr dirty="0" err="1"/>
              <a:t>sind</a:t>
            </a:r>
            <a:r>
              <a:rPr dirty="0"/>
              <a:t> </a:t>
            </a:r>
            <a:r>
              <a:rPr dirty="0" err="1"/>
              <a:t>keine</a:t>
            </a:r>
            <a:r>
              <a:rPr dirty="0"/>
              <a:t> </a:t>
            </a:r>
            <a:r>
              <a:rPr dirty="0" err="1"/>
              <a:t>Sprachentwicklungsstörung</a:t>
            </a:r>
            <a:r>
              <a:rPr dirty="0"/>
              <a:t>.</a:t>
            </a:r>
          </a:p>
          <a:p>
            <a:endParaRPr dirty="0"/>
          </a:p>
          <a:p>
            <a:r>
              <a:rPr dirty="0"/>
              <a:t>[Sources]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Die </a:t>
            </a:r>
            <a:r>
              <a:rPr dirty="0" err="1"/>
              <a:t>Entscheidung</a:t>
            </a:r>
            <a:r>
              <a:rPr dirty="0"/>
              <a:t> </a:t>
            </a:r>
            <a:r>
              <a:rPr dirty="0" err="1"/>
              <a:t>ist</a:t>
            </a:r>
            <a:r>
              <a:rPr dirty="0"/>
              <a:t> </a:t>
            </a:r>
            <a:r>
              <a:rPr dirty="0" err="1"/>
              <a:t>individuell</a:t>
            </a:r>
            <a:r>
              <a:rPr dirty="0"/>
              <a:t> und </a:t>
            </a:r>
            <a:r>
              <a:rPr dirty="0" err="1"/>
              <a:t>ergebnisoffen</a:t>
            </a:r>
            <a:r>
              <a:rPr dirty="0"/>
              <a:t> </a:t>
            </a:r>
            <a:r>
              <a:rPr dirty="0" err="1"/>
              <a:t>zu</a:t>
            </a:r>
            <a:r>
              <a:rPr dirty="0"/>
              <a:t> </a:t>
            </a:r>
            <a:r>
              <a:rPr dirty="0" err="1"/>
              <a:t>beraten</a:t>
            </a:r>
            <a:r>
              <a:rPr dirty="0"/>
              <a:t>.</a:t>
            </a:r>
          </a:p>
          <a:p>
            <a:endParaRPr dirty="0"/>
          </a:p>
          <a:p>
            <a:r>
              <a:rPr dirty="0"/>
              <a:t>[Sources]</a:t>
            </a:r>
          </a:p>
          <a:p>
            <a:r>
              <a:rPr dirty="0"/>
              <a:t>https://</a:t>
            </a:r>
            <a:r>
              <a:rPr dirty="0" err="1"/>
              <a:t>bm.rlp.de</a:t>
            </a:r>
            <a:r>
              <a:rPr dirty="0"/>
              <a:t>/</a:t>
            </a:r>
            <a:r>
              <a:rPr dirty="0" err="1"/>
              <a:t>unsere-schwerpunkte</a:t>
            </a:r>
            <a:r>
              <a:rPr dirty="0"/>
              <a:t>/</a:t>
            </a:r>
            <a:r>
              <a:rPr dirty="0" err="1"/>
              <a:t>inklusion</a:t>
            </a:r>
            <a:r>
              <a:rPr dirty="0"/>
              <a:t>/</a:t>
            </a:r>
            <a:r>
              <a:rPr dirty="0" err="1"/>
              <a:t>schulordnung</a:t>
            </a:r>
            <a:r>
              <a:rPr dirty="0"/>
              <a:t>-</a:t>
            </a:r>
            <a:r>
              <a:rPr dirty="0" err="1"/>
              <a:t>fuer</a:t>
            </a:r>
            <a:r>
              <a:rPr dirty="0"/>
              <a:t>-den-</a:t>
            </a:r>
            <a:r>
              <a:rPr dirty="0" err="1"/>
              <a:t>inklusiven</a:t>
            </a:r>
            <a:r>
              <a:rPr dirty="0"/>
              <a:t>-</a:t>
            </a:r>
            <a:r>
              <a:rPr dirty="0" err="1"/>
              <a:t>unterricht</a:t>
            </a:r>
            <a:r>
              <a:rPr dirty="0"/>
              <a:t>/</a:t>
            </a:r>
            <a:r>
              <a:rPr dirty="0" err="1"/>
              <a:t>modernisierte-foerderschulordnung</a:t>
            </a:r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 err="1"/>
              <a:t>Betonen</a:t>
            </a:r>
            <a:r>
              <a:rPr dirty="0"/>
              <a:t> Sie den </a:t>
            </a:r>
            <a:r>
              <a:rPr dirty="0" err="1"/>
              <a:t>Unterschied</a:t>
            </a:r>
            <a:r>
              <a:rPr dirty="0"/>
              <a:t> </a:t>
            </a:r>
            <a:r>
              <a:rPr dirty="0" err="1"/>
              <a:t>zwischen</a:t>
            </a:r>
            <a:r>
              <a:rPr dirty="0"/>
              <a:t> </a:t>
            </a:r>
            <a:r>
              <a:rPr dirty="0" err="1"/>
              <a:t>Einleitung</a:t>
            </a:r>
            <a:r>
              <a:rPr dirty="0"/>
              <a:t> und </a:t>
            </a:r>
            <a:r>
              <a:rPr dirty="0" err="1"/>
              <a:t>abgeschlossenem</a:t>
            </a:r>
            <a:r>
              <a:rPr dirty="0"/>
              <a:t> </a:t>
            </a:r>
            <a:r>
              <a:rPr dirty="0" err="1"/>
              <a:t>Gutachten</a:t>
            </a:r>
            <a:r>
              <a:rPr dirty="0"/>
              <a:t>.</a:t>
            </a:r>
          </a:p>
          <a:p>
            <a:r>
              <a:rPr dirty="0" err="1"/>
              <a:t>Rückwärts</a:t>
            </a:r>
            <a:r>
              <a:rPr dirty="0"/>
              <a:t> </a:t>
            </a:r>
            <a:r>
              <a:rPr dirty="0" err="1"/>
              <a:t>planen</a:t>
            </a:r>
            <a:r>
              <a:rPr dirty="0"/>
              <a:t>: </a:t>
            </a:r>
            <a:r>
              <a:rPr dirty="0" err="1"/>
              <a:t>Wiedervorstellung</a:t>
            </a:r>
            <a:r>
              <a:rPr dirty="0"/>
              <a:t> und </a:t>
            </a:r>
            <a:r>
              <a:rPr dirty="0" err="1"/>
              <a:t>Beratung</a:t>
            </a:r>
            <a:r>
              <a:rPr dirty="0"/>
              <a:t> </a:t>
            </a:r>
            <a:r>
              <a:rPr dirty="0" err="1"/>
              <a:t>müssen</a:t>
            </a:r>
            <a:r>
              <a:rPr dirty="0"/>
              <a:t> </a:t>
            </a:r>
            <a:r>
              <a:rPr dirty="0" err="1"/>
              <a:t>genügend</a:t>
            </a:r>
            <a:r>
              <a:rPr dirty="0"/>
              <a:t> </a:t>
            </a:r>
            <a:r>
              <a:rPr dirty="0" err="1"/>
              <a:t>Vorlauf</a:t>
            </a:r>
            <a:r>
              <a:rPr dirty="0"/>
              <a:t> </a:t>
            </a:r>
            <a:r>
              <a:rPr dirty="0" err="1"/>
              <a:t>haben</a:t>
            </a:r>
            <a:r>
              <a:rPr dirty="0"/>
              <a:t>.</a:t>
            </a:r>
          </a:p>
          <a:p>
            <a:endParaRPr dirty="0"/>
          </a:p>
          <a:p>
            <a:r>
              <a:rPr dirty="0"/>
              <a:t>[Sources]</a:t>
            </a:r>
          </a:p>
          <a:p>
            <a:r>
              <a:rPr dirty="0"/>
              <a:t>https://</a:t>
            </a:r>
            <a:r>
              <a:rPr dirty="0" err="1"/>
              <a:t>bildung.rlp.de</a:t>
            </a:r>
            <a:r>
              <a:rPr dirty="0"/>
              <a:t>/</a:t>
            </a:r>
            <a:r>
              <a:rPr dirty="0" err="1"/>
              <a:t>inklusion</a:t>
            </a:r>
            <a:r>
              <a:rPr dirty="0"/>
              <a:t>/</a:t>
            </a:r>
            <a:r>
              <a:rPr dirty="0" err="1"/>
              <a:t>inklusionsorientiertes-arbeiten</a:t>
            </a:r>
            <a:r>
              <a:rPr dirty="0"/>
              <a:t>/</a:t>
            </a:r>
            <a:r>
              <a:rPr dirty="0" err="1"/>
              <a:t>beruecksichtigung-individueller-lernausgangslagen</a:t>
            </a:r>
            <a:r>
              <a:rPr dirty="0"/>
              <a:t>/</a:t>
            </a:r>
            <a:r>
              <a:rPr dirty="0" err="1"/>
              <a:t>behinderung</a:t>
            </a:r>
            <a:r>
              <a:rPr dirty="0"/>
              <a:t>/</a:t>
            </a:r>
            <a:r>
              <a:rPr dirty="0" err="1"/>
              <a:t>ueberpruefung</a:t>
            </a:r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 err="1"/>
              <a:t>Ablauf</a:t>
            </a:r>
            <a:r>
              <a:rPr dirty="0"/>
              <a:t> </a:t>
            </a:r>
            <a:r>
              <a:rPr dirty="0" err="1"/>
              <a:t>laut</a:t>
            </a:r>
            <a:r>
              <a:rPr dirty="0"/>
              <a:t> </a:t>
            </a:r>
            <a:r>
              <a:rPr dirty="0" err="1"/>
              <a:t>aktuellem</a:t>
            </a:r>
            <a:r>
              <a:rPr dirty="0"/>
              <a:t> </a:t>
            </a:r>
            <a:r>
              <a:rPr dirty="0" err="1"/>
              <a:t>Vortragstext</a:t>
            </a:r>
            <a:r>
              <a:rPr dirty="0"/>
              <a:t> und </a:t>
            </a:r>
            <a:r>
              <a:rPr dirty="0" err="1"/>
              <a:t>Verfahrenspraxis</a:t>
            </a:r>
            <a:r>
              <a:rPr dirty="0"/>
              <a:t> </a:t>
            </a:r>
            <a:r>
              <a:rPr dirty="0" err="1"/>
              <a:t>erläutern</a:t>
            </a:r>
            <a:r>
              <a:rPr dirty="0"/>
              <a:t>.</a:t>
            </a:r>
          </a:p>
          <a:p>
            <a:endParaRPr dirty="0"/>
          </a:p>
          <a:p>
            <a:r>
              <a:rPr dirty="0"/>
              <a:t>[Sources]</a:t>
            </a:r>
          </a:p>
          <a:p>
            <a:r>
              <a:rPr dirty="0"/>
              <a:t>https://</a:t>
            </a:r>
            <a:r>
              <a:rPr dirty="0" err="1"/>
              <a:t>bildung.rlp.de</a:t>
            </a:r>
            <a:r>
              <a:rPr dirty="0"/>
              <a:t>/</a:t>
            </a:r>
            <a:r>
              <a:rPr dirty="0" err="1"/>
              <a:t>inklusion</a:t>
            </a:r>
            <a:r>
              <a:rPr dirty="0"/>
              <a:t>/</a:t>
            </a:r>
            <a:r>
              <a:rPr dirty="0" err="1"/>
              <a:t>inklusionsorientiertes-arbeiten</a:t>
            </a:r>
            <a:r>
              <a:rPr dirty="0"/>
              <a:t>/</a:t>
            </a:r>
            <a:r>
              <a:rPr dirty="0" err="1"/>
              <a:t>beruecksichtigung-individueller-lernausgangslagen</a:t>
            </a:r>
            <a:r>
              <a:rPr dirty="0"/>
              <a:t>/</a:t>
            </a:r>
            <a:r>
              <a:rPr dirty="0" err="1"/>
              <a:t>behinderung</a:t>
            </a:r>
            <a:r>
              <a:rPr dirty="0"/>
              <a:t>/</a:t>
            </a:r>
            <a:r>
              <a:rPr dirty="0" err="1"/>
              <a:t>ueberpruefung</a:t>
            </a:r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 err="1"/>
              <a:t>Rechtsänderungen</a:t>
            </a:r>
            <a:r>
              <a:rPr dirty="0"/>
              <a:t> </a:t>
            </a:r>
            <a:r>
              <a:rPr dirty="0" err="1"/>
              <a:t>knapp</a:t>
            </a:r>
            <a:r>
              <a:rPr dirty="0"/>
              <a:t> und </a:t>
            </a:r>
            <a:r>
              <a:rPr dirty="0" err="1"/>
              <a:t>sachlich</a:t>
            </a:r>
            <a:r>
              <a:rPr dirty="0"/>
              <a:t> </a:t>
            </a:r>
            <a:r>
              <a:rPr dirty="0" err="1"/>
              <a:t>darstellen</a:t>
            </a:r>
            <a:r>
              <a:rPr dirty="0"/>
              <a:t>.</a:t>
            </a:r>
          </a:p>
          <a:p>
            <a:endParaRPr dirty="0"/>
          </a:p>
          <a:p>
            <a:r>
              <a:rPr dirty="0"/>
              <a:t>[Sources]</a:t>
            </a:r>
          </a:p>
          <a:p>
            <a:r>
              <a:rPr dirty="0"/>
              <a:t>https://</a:t>
            </a:r>
            <a:r>
              <a:rPr dirty="0" err="1"/>
              <a:t>bm.rlp.de</a:t>
            </a:r>
            <a:r>
              <a:rPr dirty="0"/>
              <a:t>/</a:t>
            </a:r>
            <a:r>
              <a:rPr dirty="0" err="1"/>
              <a:t>unsere-schwerpunkte</a:t>
            </a:r>
            <a:r>
              <a:rPr dirty="0"/>
              <a:t>/</a:t>
            </a:r>
            <a:r>
              <a:rPr dirty="0" err="1"/>
              <a:t>inklusion</a:t>
            </a:r>
            <a:r>
              <a:rPr dirty="0"/>
              <a:t>/</a:t>
            </a:r>
            <a:r>
              <a:rPr dirty="0" err="1"/>
              <a:t>schulordnung</a:t>
            </a:r>
            <a:r>
              <a:rPr dirty="0"/>
              <a:t>-</a:t>
            </a:r>
            <a:r>
              <a:rPr dirty="0" err="1"/>
              <a:t>fuer</a:t>
            </a:r>
            <a:r>
              <a:rPr dirty="0"/>
              <a:t>-den-</a:t>
            </a:r>
            <a:r>
              <a:rPr dirty="0" err="1"/>
              <a:t>inklusiven</a:t>
            </a:r>
            <a:r>
              <a:rPr dirty="0"/>
              <a:t>-</a:t>
            </a:r>
            <a:r>
              <a:rPr dirty="0" err="1"/>
              <a:t>unterricht</a:t>
            </a:r>
            <a:r>
              <a:rPr dirty="0"/>
              <a:t>/</a:t>
            </a:r>
            <a:r>
              <a:rPr dirty="0" err="1"/>
              <a:t>modernisierte-foerderschulordnung</a:t>
            </a:r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Der </a:t>
            </a:r>
            <a:r>
              <a:rPr dirty="0" err="1"/>
              <a:t>Übergang</a:t>
            </a:r>
            <a:r>
              <a:rPr dirty="0"/>
              <a:t> </a:t>
            </a:r>
            <a:r>
              <a:rPr dirty="0" err="1"/>
              <a:t>ist</a:t>
            </a:r>
            <a:r>
              <a:rPr dirty="0"/>
              <a:t> </a:t>
            </a:r>
            <a:r>
              <a:rPr dirty="0" err="1"/>
              <a:t>kein</a:t>
            </a:r>
            <a:r>
              <a:rPr dirty="0"/>
              <a:t> </a:t>
            </a:r>
            <a:r>
              <a:rPr dirty="0" err="1"/>
              <a:t>einzelner</a:t>
            </a:r>
            <a:r>
              <a:rPr dirty="0"/>
              <a:t> Termin, </a:t>
            </a:r>
            <a:r>
              <a:rPr dirty="0" err="1"/>
              <a:t>sondern</a:t>
            </a:r>
            <a:r>
              <a:rPr dirty="0"/>
              <a:t> </a:t>
            </a:r>
            <a:r>
              <a:rPr dirty="0" err="1"/>
              <a:t>eine</a:t>
            </a:r>
            <a:r>
              <a:rPr dirty="0"/>
              <a:t> </a:t>
            </a:r>
            <a:r>
              <a:rPr dirty="0" err="1"/>
              <a:t>längere</a:t>
            </a:r>
            <a:r>
              <a:rPr dirty="0"/>
              <a:t> Phase.</a:t>
            </a:r>
          </a:p>
          <a:p>
            <a:r>
              <a:rPr dirty="0"/>
              <a:t>Unser Ziel </a:t>
            </a:r>
            <a:r>
              <a:rPr dirty="0" err="1"/>
              <a:t>ist</a:t>
            </a:r>
            <a:r>
              <a:rPr dirty="0"/>
              <a:t> nicht </a:t>
            </a:r>
            <a:r>
              <a:rPr dirty="0" err="1"/>
              <a:t>mehr</a:t>
            </a:r>
            <a:r>
              <a:rPr dirty="0"/>
              <a:t> </a:t>
            </a:r>
            <a:r>
              <a:rPr dirty="0" err="1"/>
              <a:t>Diagnostik</a:t>
            </a:r>
            <a:r>
              <a:rPr dirty="0"/>
              <a:t> um </a:t>
            </a:r>
            <a:r>
              <a:rPr dirty="0" err="1"/>
              <a:t>ihrer</a:t>
            </a:r>
            <a:r>
              <a:rPr dirty="0"/>
              <a:t> </a:t>
            </a:r>
            <a:r>
              <a:rPr dirty="0" err="1"/>
              <a:t>selbst</a:t>
            </a:r>
            <a:r>
              <a:rPr dirty="0"/>
              <a:t> </a:t>
            </a:r>
            <a:r>
              <a:rPr dirty="0" err="1"/>
              <a:t>willen</a:t>
            </a:r>
            <a:r>
              <a:rPr dirty="0"/>
              <a:t>, </a:t>
            </a:r>
            <a:r>
              <a:rPr dirty="0" err="1"/>
              <a:t>sondern</a:t>
            </a:r>
            <a:r>
              <a:rPr dirty="0"/>
              <a:t> </a:t>
            </a:r>
            <a:r>
              <a:rPr dirty="0" err="1"/>
              <a:t>rechtzeitige</a:t>
            </a:r>
            <a:r>
              <a:rPr dirty="0"/>
              <a:t> </a:t>
            </a:r>
            <a:r>
              <a:rPr dirty="0" err="1"/>
              <a:t>Handlungsfähigkeit</a:t>
            </a:r>
            <a:r>
              <a:rPr dirty="0"/>
              <a:t>.</a:t>
            </a:r>
          </a:p>
          <a:p>
            <a:endParaRPr dirty="0"/>
          </a:p>
          <a:p>
            <a:r>
              <a:rPr dirty="0"/>
              <a:t>[Sources]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-</a:t>
            </a:r>
            <a:r>
              <a:rPr dirty="0" err="1"/>
              <a:t>Beratung</a:t>
            </a:r>
            <a:r>
              <a:rPr dirty="0"/>
              <a:t> </a:t>
            </a:r>
            <a:r>
              <a:rPr dirty="0" err="1"/>
              <a:t>ist</a:t>
            </a:r>
            <a:r>
              <a:rPr dirty="0"/>
              <a:t> </a:t>
            </a:r>
            <a:r>
              <a:rPr dirty="0" err="1"/>
              <a:t>ergebnisoffen</a:t>
            </a:r>
            <a:r>
              <a:rPr dirty="0"/>
              <a:t> und </a:t>
            </a:r>
            <a:r>
              <a:rPr dirty="0" err="1"/>
              <a:t>mit</a:t>
            </a:r>
            <a:r>
              <a:rPr dirty="0"/>
              <a:t> </a:t>
            </a:r>
            <a:r>
              <a:rPr dirty="0" err="1"/>
              <a:t>Einverständnis</a:t>
            </a:r>
            <a:r>
              <a:rPr dirty="0"/>
              <a:t> der </a:t>
            </a:r>
            <a:r>
              <a:rPr dirty="0" err="1"/>
              <a:t>Eltern</a:t>
            </a:r>
            <a:r>
              <a:rPr dirty="0"/>
              <a:t> </a:t>
            </a:r>
            <a:r>
              <a:rPr dirty="0" err="1"/>
              <a:t>möglich</a:t>
            </a:r>
            <a:r>
              <a:rPr dirty="0"/>
              <a:t>.</a:t>
            </a:r>
          </a:p>
          <a:p>
            <a:endParaRPr dirty="0"/>
          </a:p>
          <a:p>
            <a:r>
              <a:rPr dirty="0"/>
              <a:t>[Sources]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Das </a:t>
            </a:r>
            <a:r>
              <a:rPr dirty="0" err="1"/>
              <a:t>vollständige</a:t>
            </a:r>
            <a:r>
              <a:rPr dirty="0"/>
              <a:t> </a:t>
            </a:r>
            <a:r>
              <a:rPr dirty="0" err="1"/>
              <a:t>vierseitige</a:t>
            </a:r>
            <a:r>
              <a:rPr dirty="0"/>
              <a:t> </a:t>
            </a:r>
            <a:r>
              <a:rPr dirty="0" err="1"/>
              <a:t>Protokoll</a:t>
            </a:r>
            <a:r>
              <a:rPr dirty="0"/>
              <a:t> </a:t>
            </a:r>
            <a:r>
              <a:rPr dirty="0" err="1"/>
              <a:t>folgt</a:t>
            </a:r>
            <a:r>
              <a:rPr dirty="0"/>
              <a:t> </a:t>
            </a:r>
            <a:r>
              <a:rPr dirty="0" err="1"/>
              <a:t>im</a:t>
            </a:r>
            <a:r>
              <a:rPr dirty="0"/>
              <a:t> </a:t>
            </a:r>
            <a:r>
              <a:rPr dirty="0" err="1"/>
              <a:t>Materialanhang</a:t>
            </a:r>
            <a:r>
              <a:rPr dirty="0"/>
              <a:t>.</a:t>
            </a:r>
          </a:p>
          <a:p>
            <a:endParaRPr dirty="0"/>
          </a:p>
          <a:p>
            <a:r>
              <a:rPr dirty="0"/>
              <a:t>[Sources]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Kerstin Hollinger </a:t>
            </a:r>
            <a:r>
              <a:rPr dirty="0" err="1"/>
              <a:t>ist</a:t>
            </a:r>
            <a:r>
              <a:rPr dirty="0"/>
              <a:t> </a:t>
            </a:r>
            <a:r>
              <a:rPr dirty="0" err="1"/>
              <a:t>verletzungsbedingt</a:t>
            </a:r>
            <a:r>
              <a:rPr dirty="0"/>
              <a:t> nicht </a:t>
            </a:r>
            <a:r>
              <a:rPr dirty="0" err="1"/>
              <a:t>anwesend</a:t>
            </a:r>
            <a:r>
              <a:rPr dirty="0"/>
              <a:t>; </a:t>
            </a:r>
            <a:r>
              <a:rPr dirty="0" err="1"/>
              <a:t>gute</a:t>
            </a:r>
            <a:r>
              <a:rPr dirty="0"/>
              <a:t> </a:t>
            </a:r>
            <a:r>
              <a:rPr dirty="0" err="1"/>
              <a:t>Genesung</a:t>
            </a:r>
            <a:r>
              <a:rPr dirty="0"/>
              <a:t> </a:t>
            </a:r>
            <a:r>
              <a:rPr dirty="0" err="1"/>
              <a:t>wünschen</a:t>
            </a:r>
            <a:r>
              <a:rPr dirty="0"/>
              <a:t>.</a:t>
            </a:r>
          </a:p>
          <a:p>
            <a:endParaRPr dirty="0"/>
          </a:p>
          <a:p>
            <a:r>
              <a:rPr dirty="0"/>
              <a:t>[Sources]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 err="1"/>
              <a:t>Vorschlag</a:t>
            </a:r>
            <a:r>
              <a:rPr dirty="0"/>
              <a:t> für </a:t>
            </a:r>
            <a:r>
              <a:rPr dirty="0" err="1"/>
              <a:t>künftige</a:t>
            </a:r>
            <a:r>
              <a:rPr dirty="0"/>
              <a:t> Partner, </a:t>
            </a:r>
            <a:r>
              <a:rPr dirty="0" err="1"/>
              <a:t>keine</a:t>
            </a:r>
            <a:r>
              <a:rPr dirty="0"/>
              <a:t> </a:t>
            </a:r>
            <a:r>
              <a:rPr dirty="0" err="1"/>
              <a:t>bereits</a:t>
            </a:r>
            <a:r>
              <a:rPr dirty="0"/>
              <a:t> </a:t>
            </a:r>
            <a:r>
              <a:rPr dirty="0" err="1"/>
              <a:t>feststehende</a:t>
            </a:r>
            <a:r>
              <a:rPr dirty="0"/>
              <a:t> </a:t>
            </a:r>
            <a:r>
              <a:rPr dirty="0" err="1"/>
              <a:t>Mitgliederliste</a:t>
            </a:r>
            <a:r>
              <a:rPr dirty="0"/>
              <a:t>.</a:t>
            </a:r>
          </a:p>
          <a:p>
            <a:endParaRPr dirty="0"/>
          </a:p>
          <a:p>
            <a:r>
              <a:rPr dirty="0"/>
              <a:t>[Sources]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 err="1"/>
              <a:t>Datenschutz</a:t>
            </a:r>
            <a:r>
              <a:rPr dirty="0"/>
              <a:t>: </a:t>
            </a:r>
            <a:r>
              <a:rPr dirty="0" err="1"/>
              <a:t>Fallbezogene</a:t>
            </a:r>
            <a:r>
              <a:rPr dirty="0"/>
              <a:t> </a:t>
            </a:r>
            <a:r>
              <a:rPr dirty="0" err="1"/>
              <a:t>Informationen</a:t>
            </a:r>
            <a:r>
              <a:rPr dirty="0"/>
              <a:t> </a:t>
            </a:r>
            <a:r>
              <a:rPr dirty="0" err="1"/>
              <a:t>nur</a:t>
            </a:r>
            <a:r>
              <a:rPr dirty="0"/>
              <a:t> </a:t>
            </a:r>
            <a:r>
              <a:rPr dirty="0" err="1"/>
              <a:t>mit</a:t>
            </a:r>
            <a:r>
              <a:rPr dirty="0"/>
              <a:t> </a:t>
            </a:r>
            <a:r>
              <a:rPr dirty="0" err="1"/>
              <a:t>Einverständnis</a:t>
            </a:r>
            <a:r>
              <a:rPr dirty="0"/>
              <a:t> der </a:t>
            </a:r>
            <a:r>
              <a:rPr dirty="0" err="1"/>
              <a:t>Eltern</a:t>
            </a:r>
            <a:r>
              <a:rPr dirty="0"/>
              <a:t>.</a:t>
            </a:r>
          </a:p>
          <a:p>
            <a:endParaRPr dirty="0"/>
          </a:p>
          <a:p>
            <a:r>
              <a:rPr dirty="0"/>
              <a:t>[Sources]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Auf </a:t>
            </a:r>
            <a:r>
              <a:rPr dirty="0" err="1"/>
              <a:t>Eintragungsliste</a:t>
            </a:r>
            <a:r>
              <a:rPr dirty="0"/>
              <a:t> und </a:t>
            </a:r>
            <a:r>
              <a:rPr dirty="0" err="1"/>
              <a:t>digitale</a:t>
            </a:r>
            <a:r>
              <a:rPr dirty="0"/>
              <a:t> </a:t>
            </a:r>
            <a:r>
              <a:rPr dirty="0" err="1"/>
              <a:t>Zugriffsmöglichkeiten</a:t>
            </a:r>
            <a:r>
              <a:rPr dirty="0"/>
              <a:t> </a:t>
            </a:r>
            <a:r>
              <a:rPr dirty="0" err="1"/>
              <a:t>hinweisen</a:t>
            </a:r>
            <a:r>
              <a:rPr dirty="0"/>
              <a:t>.</a:t>
            </a:r>
          </a:p>
          <a:p>
            <a:endParaRPr dirty="0"/>
          </a:p>
          <a:p>
            <a:r>
              <a:rPr dirty="0"/>
              <a:t>[Sources]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Die folgenden Folien gehören zum Nachschlagewerk und müssen im Vortrag nicht einzeln gezeigt werden.</a:t>
            </a:r>
          </a:p>
          <a:p>
            <a:endParaRPr/>
          </a:p>
          <a:p>
            <a:r>
              <a:t>[Sources]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Offene Gesprächsrunde moderieren; keine vollständige Organisationsentscheidung erzwingen.</a:t>
            </a:r>
          </a:p>
          <a:p>
            <a:endParaRPr/>
          </a:p>
          <a:p>
            <a:r>
              <a:t>[Sources]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Die </a:t>
            </a:r>
            <a:r>
              <a:rPr dirty="0" err="1"/>
              <a:t>vorgezogene</a:t>
            </a:r>
            <a:r>
              <a:rPr dirty="0"/>
              <a:t> </a:t>
            </a:r>
            <a:r>
              <a:rPr dirty="0" err="1"/>
              <a:t>Anmeldung</a:t>
            </a:r>
            <a:r>
              <a:rPr dirty="0"/>
              <a:t> </a:t>
            </a:r>
            <a:r>
              <a:rPr dirty="0" err="1"/>
              <a:t>liegt</a:t>
            </a:r>
            <a:r>
              <a:rPr dirty="0"/>
              <a:t> </a:t>
            </a:r>
            <a:r>
              <a:rPr dirty="0" err="1"/>
              <a:t>etwa</a:t>
            </a:r>
            <a:r>
              <a:rPr dirty="0"/>
              <a:t> </a:t>
            </a:r>
            <a:r>
              <a:rPr dirty="0" err="1"/>
              <a:t>eineinhalb</a:t>
            </a:r>
            <a:r>
              <a:rPr dirty="0"/>
              <a:t> Jahre </a:t>
            </a:r>
            <a:r>
              <a:rPr dirty="0" err="1"/>
              <a:t>vor</a:t>
            </a:r>
            <a:r>
              <a:rPr dirty="0"/>
              <a:t> dem </a:t>
            </a:r>
            <a:r>
              <a:rPr dirty="0" err="1"/>
              <a:t>Schulstart</a:t>
            </a:r>
            <a:r>
              <a:rPr dirty="0"/>
              <a:t>.</a:t>
            </a:r>
          </a:p>
          <a:p>
            <a:r>
              <a:rPr dirty="0" err="1"/>
              <a:t>Diese</a:t>
            </a:r>
            <a:r>
              <a:rPr dirty="0"/>
              <a:t> Zeit </a:t>
            </a:r>
            <a:r>
              <a:rPr dirty="0" err="1"/>
              <a:t>ist</a:t>
            </a:r>
            <a:r>
              <a:rPr dirty="0"/>
              <a:t> </a:t>
            </a:r>
            <a:r>
              <a:rPr dirty="0" err="1"/>
              <a:t>sinnvoll</a:t>
            </a:r>
            <a:r>
              <a:rPr dirty="0"/>
              <a:t>, </a:t>
            </a:r>
            <a:r>
              <a:rPr dirty="0" err="1"/>
              <a:t>wenn</a:t>
            </a:r>
            <a:r>
              <a:rPr dirty="0"/>
              <a:t> </a:t>
            </a:r>
            <a:r>
              <a:rPr dirty="0" err="1"/>
              <a:t>Beobachtungen</a:t>
            </a:r>
            <a:r>
              <a:rPr dirty="0"/>
              <a:t> </a:t>
            </a:r>
            <a:r>
              <a:rPr dirty="0" err="1"/>
              <a:t>gebündelt</a:t>
            </a:r>
            <a:r>
              <a:rPr dirty="0"/>
              <a:t> und </a:t>
            </a:r>
            <a:r>
              <a:rPr dirty="0" err="1"/>
              <a:t>nächste</a:t>
            </a:r>
            <a:r>
              <a:rPr dirty="0"/>
              <a:t> </a:t>
            </a:r>
            <a:r>
              <a:rPr dirty="0" err="1"/>
              <a:t>Schritte</a:t>
            </a:r>
            <a:r>
              <a:rPr dirty="0"/>
              <a:t> </a:t>
            </a:r>
            <a:r>
              <a:rPr dirty="0" err="1"/>
              <a:t>verbindlich</a:t>
            </a:r>
            <a:r>
              <a:rPr dirty="0"/>
              <a:t> </a:t>
            </a:r>
            <a:r>
              <a:rPr dirty="0" err="1"/>
              <a:t>vereinbart</a:t>
            </a:r>
            <a:r>
              <a:rPr dirty="0"/>
              <a:t> </a:t>
            </a:r>
            <a:r>
              <a:rPr dirty="0" err="1"/>
              <a:t>werden</a:t>
            </a:r>
            <a:r>
              <a:rPr dirty="0"/>
              <a:t>.</a:t>
            </a:r>
          </a:p>
          <a:p>
            <a:endParaRPr dirty="0"/>
          </a:p>
          <a:p>
            <a:r>
              <a:rPr dirty="0"/>
              <a:t>[Sources]</a:t>
            </a:r>
          </a:p>
          <a:p>
            <a:r>
              <a:rPr dirty="0"/>
              <a:t>https://</a:t>
            </a:r>
            <a:r>
              <a:rPr dirty="0" err="1"/>
              <a:t>bildung.rlp.de</a:t>
            </a:r>
            <a:r>
              <a:rPr dirty="0"/>
              <a:t>/</a:t>
            </a:r>
            <a:r>
              <a:rPr dirty="0" err="1"/>
              <a:t>grundschule</a:t>
            </a:r>
            <a:r>
              <a:rPr dirty="0"/>
              <a:t>/</a:t>
            </a:r>
            <a:r>
              <a:rPr dirty="0" err="1"/>
              <a:t>uebergaenge</a:t>
            </a:r>
            <a:r>
              <a:rPr dirty="0"/>
              <a:t>/</a:t>
            </a:r>
            <a:r>
              <a:rPr dirty="0" err="1"/>
              <a:t>vorgezogene-schulanmeldung-sprachliche-kompetenzen</a:t>
            </a:r>
            <a:r>
              <a:rPr dirty="0"/>
              <a:t>/</a:t>
            </a:r>
            <a:r>
              <a:rPr dirty="0" err="1"/>
              <a:t>ablauf</a:t>
            </a:r>
            <a:r>
              <a:rPr dirty="0"/>
              <a:t>-der-</a:t>
            </a:r>
            <a:r>
              <a:rPr dirty="0" err="1"/>
              <a:t>anmeldung</a:t>
            </a:r>
            <a:r>
              <a:rPr dirty="0"/>
              <a:t>-</a:t>
            </a:r>
            <a:r>
              <a:rPr dirty="0" err="1"/>
              <a:t>zum-schulbesuch</a:t>
            </a:r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Gehen Sie die </a:t>
            </a:r>
            <a:r>
              <a:rPr dirty="0" err="1"/>
              <a:t>fünf</a:t>
            </a:r>
            <a:r>
              <a:rPr dirty="0"/>
              <a:t> </a:t>
            </a:r>
            <a:r>
              <a:rPr dirty="0" err="1"/>
              <a:t>Schritte</a:t>
            </a:r>
            <a:r>
              <a:rPr dirty="0"/>
              <a:t> </a:t>
            </a:r>
            <a:r>
              <a:rPr dirty="0" err="1"/>
              <a:t>kurz</a:t>
            </a:r>
            <a:r>
              <a:rPr dirty="0"/>
              <a:t> </a:t>
            </a:r>
            <a:r>
              <a:rPr dirty="0" err="1"/>
              <a:t>durch</a:t>
            </a:r>
            <a:r>
              <a:rPr dirty="0"/>
              <a:t>.</a:t>
            </a:r>
          </a:p>
          <a:p>
            <a:r>
              <a:rPr dirty="0"/>
              <a:t>Der </a:t>
            </a:r>
            <a:r>
              <a:rPr dirty="0" err="1"/>
              <a:t>Elternabend</a:t>
            </a:r>
            <a:r>
              <a:rPr dirty="0"/>
              <a:t> </a:t>
            </a:r>
            <a:r>
              <a:rPr dirty="0" err="1"/>
              <a:t>ist</a:t>
            </a:r>
            <a:r>
              <a:rPr dirty="0"/>
              <a:t> </a:t>
            </a:r>
            <a:r>
              <a:rPr dirty="0" err="1"/>
              <a:t>ein</a:t>
            </a:r>
            <a:r>
              <a:rPr dirty="0"/>
              <a:t> </a:t>
            </a:r>
            <a:r>
              <a:rPr dirty="0" err="1"/>
              <a:t>begleitendes</a:t>
            </a:r>
            <a:r>
              <a:rPr dirty="0"/>
              <a:t> </a:t>
            </a:r>
            <a:r>
              <a:rPr dirty="0" err="1"/>
              <a:t>Angebot</a:t>
            </a:r>
            <a:r>
              <a:rPr dirty="0"/>
              <a:t>, </a:t>
            </a:r>
            <a:r>
              <a:rPr dirty="0" err="1"/>
              <a:t>kein</a:t>
            </a:r>
            <a:r>
              <a:rPr dirty="0"/>
              <a:t> </a:t>
            </a:r>
            <a:r>
              <a:rPr dirty="0" err="1"/>
              <a:t>Verfahrensschritt</a:t>
            </a:r>
            <a:r>
              <a:rPr dirty="0"/>
              <a:t>.</a:t>
            </a:r>
          </a:p>
          <a:p>
            <a:endParaRPr dirty="0"/>
          </a:p>
          <a:p>
            <a:r>
              <a:rPr dirty="0"/>
              <a:t>[Sources]</a:t>
            </a:r>
          </a:p>
          <a:p>
            <a:r>
              <a:rPr dirty="0"/>
              <a:t>https://</a:t>
            </a:r>
            <a:r>
              <a:rPr dirty="0" err="1"/>
              <a:t>bildung.rlp.de</a:t>
            </a:r>
            <a:r>
              <a:rPr dirty="0"/>
              <a:t>/</a:t>
            </a:r>
            <a:r>
              <a:rPr dirty="0" err="1"/>
              <a:t>grundschule</a:t>
            </a:r>
            <a:r>
              <a:rPr dirty="0"/>
              <a:t>/</a:t>
            </a:r>
            <a:r>
              <a:rPr dirty="0" err="1"/>
              <a:t>uebergaenge</a:t>
            </a:r>
            <a:r>
              <a:rPr dirty="0"/>
              <a:t>/</a:t>
            </a:r>
            <a:r>
              <a:rPr dirty="0" err="1"/>
              <a:t>vorgezogene-schulanmeldung-sprachliche-kompetenzen</a:t>
            </a:r>
            <a:r>
              <a:rPr dirty="0"/>
              <a:t>/</a:t>
            </a:r>
            <a:r>
              <a:rPr dirty="0" err="1"/>
              <a:t>ablauf</a:t>
            </a:r>
            <a:r>
              <a:rPr dirty="0"/>
              <a:t>-der-</a:t>
            </a:r>
            <a:r>
              <a:rPr dirty="0" err="1"/>
              <a:t>anmeldung</a:t>
            </a:r>
            <a:r>
              <a:rPr dirty="0"/>
              <a:t>-</a:t>
            </a:r>
            <a:r>
              <a:rPr dirty="0" err="1"/>
              <a:t>zum-schulbesuch</a:t>
            </a:r>
            <a:endParaRPr dirty="0"/>
          </a:p>
          <a:p>
            <a:r>
              <a:rPr dirty="0"/>
              <a:t>https://</a:t>
            </a:r>
            <a:r>
              <a:rPr dirty="0" err="1"/>
              <a:t>bildung.rlp.de</a:t>
            </a:r>
            <a:r>
              <a:rPr dirty="0"/>
              <a:t>/</a:t>
            </a:r>
            <a:r>
              <a:rPr dirty="0" err="1"/>
              <a:t>inklusion</a:t>
            </a:r>
            <a:r>
              <a:rPr dirty="0"/>
              <a:t>/</a:t>
            </a:r>
            <a:r>
              <a:rPr dirty="0" err="1"/>
              <a:t>inklusionsorientiertes-arbeiten</a:t>
            </a:r>
            <a:r>
              <a:rPr dirty="0"/>
              <a:t>/</a:t>
            </a:r>
            <a:r>
              <a:rPr dirty="0" err="1"/>
              <a:t>beruecksichtigung-individueller-lernausgangslagen</a:t>
            </a:r>
            <a:r>
              <a:rPr dirty="0"/>
              <a:t>/</a:t>
            </a:r>
            <a:r>
              <a:rPr dirty="0" err="1"/>
              <a:t>behinderung</a:t>
            </a:r>
            <a:r>
              <a:rPr dirty="0"/>
              <a:t>/</a:t>
            </a:r>
            <a:r>
              <a:rPr dirty="0" err="1"/>
              <a:t>ueberpruefung</a:t>
            </a:r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Keine Stelle </a:t>
            </a:r>
            <a:r>
              <a:rPr dirty="0" err="1"/>
              <a:t>sieht</a:t>
            </a:r>
            <a:r>
              <a:rPr dirty="0"/>
              <a:t> </a:t>
            </a:r>
            <a:r>
              <a:rPr dirty="0" err="1"/>
              <a:t>allein</a:t>
            </a:r>
            <a:r>
              <a:rPr dirty="0"/>
              <a:t> das </a:t>
            </a:r>
            <a:r>
              <a:rPr dirty="0" err="1"/>
              <a:t>ganze</a:t>
            </a:r>
            <a:r>
              <a:rPr dirty="0"/>
              <a:t> Kind.</a:t>
            </a:r>
          </a:p>
          <a:p>
            <a:r>
              <a:rPr dirty="0"/>
              <a:t>Am Ende der </a:t>
            </a:r>
            <a:r>
              <a:rPr dirty="0" err="1"/>
              <a:t>Anmeldung</a:t>
            </a:r>
            <a:r>
              <a:rPr dirty="0"/>
              <a:t> muss </a:t>
            </a:r>
            <a:r>
              <a:rPr dirty="0" err="1"/>
              <a:t>klar</a:t>
            </a:r>
            <a:r>
              <a:rPr dirty="0"/>
              <a:t> sein, </a:t>
            </a:r>
            <a:r>
              <a:rPr dirty="0" err="1"/>
              <a:t>ob</a:t>
            </a:r>
            <a:r>
              <a:rPr dirty="0"/>
              <a:t> </a:t>
            </a:r>
            <a:r>
              <a:rPr dirty="0" err="1"/>
              <a:t>weiter</a:t>
            </a:r>
            <a:r>
              <a:rPr dirty="0"/>
              <a:t> </a:t>
            </a:r>
            <a:r>
              <a:rPr dirty="0" err="1"/>
              <a:t>abgeklärt</a:t>
            </a:r>
            <a:r>
              <a:rPr dirty="0"/>
              <a:t> </a:t>
            </a:r>
            <a:r>
              <a:rPr dirty="0" err="1"/>
              <a:t>wird</a:t>
            </a:r>
            <a:r>
              <a:rPr dirty="0"/>
              <a:t> und </a:t>
            </a:r>
            <a:r>
              <a:rPr dirty="0" err="1"/>
              <a:t>wer</a:t>
            </a:r>
            <a:r>
              <a:rPr dirty="0"/>
              <a:t> </a:t>
            </a:r>
            <a:r>
              <a:rPr dirty="0" err="1"/>
              <a:t>verantwortlich</a:t>
            </a:r>
            <a:r>
              <a:rPr dirty="0"/>
              <a:t> </a:t>
            </a:r>
            <a:r>
              <a:rPr dirty="0" err="1"/>
              <a:t>ist</a:t>
            </a:r>
            <a:r>
              <a:rPr dirty="0"/>
              <a:t>.</a:t>
            </a:r>
          </a:p>
          <a:p>
            <a:endParaRPr dirty="0"/>
          </a:p>
          <a:p>
            <a:r>
              <a:rPr dirty="0"/>
              <a:t>[Sources]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Die </a:t>
            </a:r>
            <a:r>
              <a:rPr dirty="0" err="1"/>
              <a:t>zwei</a:t>
            </a:r>
            <a:r>
              <a:rPr dirty="0"/>
              <a:t> </a:t>
            </a:r>
            <a:r>
              <a:rPr dirty="0" err="1"/>
              <a:t>vorgesehenen</a:t>
            </a:r>
            <a:r>
              <a:rPr dirty="0"/>
              <a:t> </a:t>
            </a:r>
            <a:r>
              <a:rPr dirty="0" err="1"/>
              <a:t>Weitergabewege</a:t>
            </a:r>
            <a:r>
              <a:rPr dirty="0"/>
              <a:t> </a:t>
            </a:r>
            <a:r>
              <a:rPr dirty="0" err="1"/>
              <a:t>ausdrücklich</a:t>
            </a:r>
            <a:r>
              <a:rPr dirty="0"/>
              <a:t> </a:t>
            </a:r>
            <a:r>
              <a:rPr dirty="0" err="1"/>
              <a:t>erklären</a:t>
            </a:r>
            <a:r>
              <a:rPr dirty="0"/>
              <a:t>.</a:t>
            </a:r>
          </a:p>
          <a:p>
            <a:endParaRPr dirty="0"/>
          </a:p>
          <a:p>
            <a:r>
              <a:rPr dirty="0"/>
              <a:t>[Sources]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Zeigen Sie den Bogen </a:t>
            </a:r>
            <a:r>
              <a:rPr dirty="0" err="1"/>
              <a:t>als</a:t>
            </a:r>
            <a:r>
              <a:rPr dirty="0"/>
              <a:t> Instrument </a:t>
            </a:r>
            <a:r>
              <a:rPr dirty="0" err="1"/>
              <a:t>zur</a:t>
            </a:r>
            <a:r>
              <a:rPr dirty="0"/>
              <a:t> </a:t>
            </a:r>
            <a:r>
              <a:rPr dirty="0" err="1"/>
              <a:t>strukturierten</a:t>
            </a:r>
            <a:r>
              <a:rPr dirty="0"/>
              <a:t> </a:t>
            </a:r>
            <a:r>
              <a:rPr dirty="0" err="1"/>
              <a:t>Langzeitbeobachtung</a:t>
            </a:r>
            <a:r>
              <a:rPr dirty="0"/>
              <a:t>.</a:t>
            </a:r>
          </a:p>
          <a:p>
            <a:r>
              <a:rPr dirty="0"/>
              <a:t>Er </a:t>
            </a:r>
            <a:r>
              <a:rPr dirty="0" err="1"/>
              <a:t>ist</a:t>
            </a:r>
            <a:r>
              <a:rPr dirty="0"/>
              <a:t> </a:t>
            </a:r>
            <a:r>
              <a:rPr dirty="0" err="1"/>
              <a:t>kein</a:t>
            </a:r>
            <a:r>
              <a:rPr dirty="0"/>
              <a:t> Test und </a:t>
            </a:r>
            <a:r>
              <a:rPr dirty="0" err="1"/>
              <a:t>keine</a:t>
            </a:r>
            <a:r>
              <a:rPr dirty="0"/>
              <a:t> Diagnose.</a:t>
            </a:r>
          </a:p>
          <a:p>
            <a:endParaRPr dirty="0"/>
          </a:p>
          <a:p>
            <a:r>
              <a:rPr dirty="0"/>
              <a:t>[Sources]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 err="1"/>
              <a:t>Beide</a:t>
            </a:r>
            <a:r>
              <a:rPr dirty="0"/>
              <a:t> </a:t>
            </a:r>
            <a:r>
              <a:rPr dirty="0" err="1"/>
              <a:t>Dokumente</a:t>
            </a:r>
            <a:r>
              <a:rPr dirty="0"/>
              <a:t> </a:t>
            </a:r>
            <a:r>
              <a:rPr dirty="0" err="1"/>
              <a:t>folgen</a:t>
            </a:r>
            <a:r>
              <a:rPr dirty="0"/>
              <a:t> </a:t>
            </a:r>
            <a:r>
              <a:rPr dirty="0" err="1"/>
              <a:t>im</a:t>
            </a:r>
            <a:r>
              <a:rPr dirty="0"/>
              <a:t> </a:t>
            </a:r>
            <a:r>
              <a:rPr dirty="0" err="1"/>
              <a:t>Materialanhang</a:t>
            </a:r>
            <a:r>
              <a:rPr dirty="0"/>
              <a:t> </a:t>
            </a:r>
            <a:r>
              <a:rPr dirty="0" err="1"/>
              <a:t>vollständig</a:t>
            </a:r>
            <a:r>
              <a:rPr dirty="0"/>
              <a:t>. Sie </a:t>
            </a:r>
            <a:r>
              <a:rPr dirty="0" err="1"/>
              <a:t>ersetzen</a:t>
            </a:r>
            <a:r>
              <a:rPr dirty="0"/>
              <a:t> </a:t>
            </a:r>
            <a:r>
              <a:rPr dirty="0" err="1"/>
              <a:t>kein</a:t>
            </a:r>
            <a:r>
              <a:rPr dirty="0"/>
              <a:t> </a:t>
            </a:r>
            <a:r>
              <a:rPr dirty="0" err="1"/>
              <a:t>persönliches</a:t>
            </a:r>
            <a:r>
              <a:rPr dirty="0"/>
              <a:t> </a:t>
            </a:r>
            <a:r>
              <a:rPr dirty="0" err="1"/>
              <a:t>Gespräch</a:t>
            </a:r>
            <a:r>
              <a:rPr dirty="0"/>
              <a:t>.</a:t>
            </a:r>
          </a:p>
          <a:p>
            <a:endParaRPr dirty="0"/>
          </a:p>
          <a:p>
            <a:r>
              <a:rPr dirty="0"/>
              <a:t>[Sources]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emf"/><Relationship Id="rId5" Type="http://schemas.openxmlformats.org/officeDocument/2006/relationships/image" Target="../media/image12.png"/><Relationship Id="rId4" Type="http://schemas.openxmlformats.org/officeDocument/2006/relationships/hyperlink" Target="file:///Users/alexr/Schule/Netzwerk%20Schulstart/Material/Infoblatt%20Eltern.pdf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2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image" Target="../media/image4.emf"/><Relationship Id="rId7" Type="http://schemas.openxmlformats.org/officeDocument/2006/relationships/image" Target="../media/image7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emf"/><Relationship Id="rId5" Type="http://schemas.openxmlformats.org/officeDocument/2006/relationships/image" Target="../media/image6.emf"/><Relationship Id="rId4" Type="http://schemas.openxmlformats.org/officeDocument/2006/relationships/image" Target="../media/image5.emf"/><Relationship Id="rId9" Type="http://schemas.openxmlformats.org/officeDocument/2006/relationships/image" Target="../media/image9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emf"/><Relationship Id="rId5" Type="http://schemas.openxmlformats.org/officeDocument/2006/relationships/image" Target="../media/image12.png"/><Relationship Id="rId4" Type="http://schemas.openxmlformats.org/officeDocument/2006/relationships/hyperlink" Target="file:///Users/alexr/Schule/Netzwerk%20Schulstart/Material/Infoblatt%20Eltern.pd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530032" y="361950"/>
            <a:ext cx="2940435" cy="1238250"/>
          </a:xfrm>
          <a:prstGeom prst="rect">
            <a:avLst/>
          </a:prstGeom>
        </p:spPr>
      </p:pic>
      <p:sp>
        <p:nvSpPr>
          <p:cNvPr id="2" name="Rechteck 1">
            <a:extLst>
              <a:ext uri="{FF2B5EF4-FFF2-40B4-BE49-F238E27FC236}">
                <a16:creationId xmlns:a16="http://schemas.microsoft.com/office/drawing/2014/main" id="{58CE53F1-6F6D-42DB-B6EE-D3E73111B7D8}"/>
              </a:ext>
            </a:extLst>
          </p:cNvPr>
          <p:cNvSpPr>
            <a:spLocks noGrp="1"/>
          </p:cNvSpPr>
          <p:nvPr/>
        </p:nvSpPr>
        <p:spPr>
          <a:xfrm>
            <a:off x="523875" y="1752600"/>
            <a:ext cx="6191250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150" b="1">
                <a:solidFill>
                  <a:srgbClr val="142B3D"/>
                </a:solidFill>
              </a:defRPr>
            </a:pPr>
            <a:r>
              <a:rPr sz="3150" b="1" dirty="0" err="1">
                <a:solidFill>
                  <a:srgbClr val="142B3D"/>
                </a:solidFill>
              </a:rPr>
              <a:t>Gemeinsam</a:t>
            </a:r>
            <a:r>
              <a:rPr sz="3150" b="1" dirty="0">
                <a:solidFill>
                  <a:srgbClr val="142B3D"/>
                </a:solidFill>
              </a:rPr>
              <a:t> für </a:t>
            </a:r>
            <a:r>
              <a:rPr sz="3150" b="1" dirty="0" err="1">
                <a:solidFill>
                  <a:srgbClr val="142B3D"/>
                </a:solidFill>
              </a:rPr>
              <a:t>einen</a:t>
            </a:r>
            <a:endParaRPr sz="3150" b="1" dirty="0">
              <a:solidFill>
                <a:srgbClr val="142B3D"/>
              </a:solidFill>
            </a:endParaRPr>
          </a:p>
          <a:p>
            <a:pPr algn="l">
              <a:defRPr sz="3150" b="1">
                <a:solidFill>
                  <a:srgbClr val="142B3D"/>
                </a:solidFill>
              </a:defRPr>
            </a:pPr>
            <a:r>
              <a:rPr sz="3150" b="1" dirty="0" err="1">
                <a:solidFill>
                  <a:srgbClr val="142B3D"/>
                </a:solidFill>
              </a:rPr>
              <a:t>guten</a:t>
            </a:r>
            <a:r>
              <a:rPr sz="3150" b="1" dirty="0">
                <a:solidFill>
                  <a:srgbClr val="142B3D"/>
                </a:solidFill>
              </a:rPr>
              <a:t> </a:t>
            </a:r>
            <a:r>
              <a:rPr sz="3150" b="1" dirty="0" err="1">
                <a:solidFill>
                  <a:srgbClr val="142B3D"/>
                </a:solidFill>
              </a:rPr>
              <a:t>Schulstart</a:t>
            </a:r>
            <a:endParaRPr sz="3150" b="1" dirty="0">
              <a:solidFill>
                <a:srgbClr val="142B3D"/>
              </a:solidFill>
            </a:endParaRP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0D598CB1-E669-40C4-88FB-A480E6BAD4A7}"/>
              </a:ext>
            </a:extLst>
          </p:cNvPr>
          <p:cNvSpPr>
            <a:spLocks noGrp="1"/>
          </p:cNvSpPr>
          <p:nvPr/>
        </p:nvSpPr>
        <p:spPr>
          <a:xfrm>
            <a:off x="523875" y="3057525"/>
            <a:ext cx="4762500" cy="57150"/>
          </a:xfrm>
          <a:prstGeom prst="rect">
            <a:avLst/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CF2C27C2-37C8-4447-9B42-1FCAC0816036}"/>
              </a:ext>
            </a:extLst>
          </p:cNvPr>
          <p:cNvSpPr>
            <a:spLocks noGrp="1"/>
          </p:cNvSpPr>
          <p:nvPr/>
        </p:nvSpPr>
        <p:spPr>
          <a:xfrm>
            <a:off x="523875" y="3333750"/>
            <a:ext cx="53340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>
                <a:solidFill>
                  <a:srgbClr val="586873"/>
                </a:solidFill>
              </a:defRPr>
            </a:pPr>
            <a:r>
              <a:rPr sz="1650" b="0">
                <a:solidFill>
                  <a:srgbClr val="586873"/>
                </a:solidFill>
              </a:rPr>
              <a:t>Infonachmittag für Fachkräfte aus</a:t>
            </a:r>
          </a:p>
          <a:p>
            <a:pPr algn="l">
              <a:defRPr sz="1650" b="0">
                <a:solidFill>
                  <a:srgbClr val="586873"/>
                </a:solidFill>
              </a:defRPr>
            </a:pPr>
            <a:r>
              <a:rPr sz="1650" b="0">
                <a:solidFill>
                  <a:srgbClr val="586873"/>
                </a:solidFill>
              </a:rPr>
              <a:t>Kindertagesstätten und Schulen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7E4371FE-D00E-40CA-8EDD-6A6704CF9A3A}"/>
              </a:ext>
            </a:extLst>
          </p:cNvPr>
          <p:cNvSpPr>
            <a:spLocks noGrp="1"/>
          </p:cNvSpPr>
          <p:nvPr/>
        </p:nvSpPr>
        <p:spPr>
          <a:xfrm>
            <a:off x="523875" y="4229100"/>
            <a:ext cx="61912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1">
                <a:solidFill>
                  <a:srgbClr val="2F725E"/>
                </a:solidFill>
              </a:defRPr>
            </a:pPr>
            <a:r>
              <a:rPr sz="1275" b="1">
                <a:solidFill>
                  <a:srgbClr val="2F725E"/>
                </a:solidFill>
              </a:rPr>
              <a:t>Dienstag, 25. August 2026 · 14:00 Uhr</a:t>
            </a:r>
          </a:p>
          <a:p>
            <a:pPr algn="l">
              <a:defRPr sz="1275" b="1">
                <a:solidFill>
                  <a:srgbClr val="2F725E"/>
                </a:solidFill>
              </a:defRPr>
            </a:pPr>
            <a:r>
              <a:rPr sz="1275" b="1">
                <a:solidFill>
                  <a:srgbClr val="2F725E"/>
                </a:solidFill>
              </a:rPr>
              <a:t>Aula der Jakob-Muth-Schule Kusel</a:t>
            </a:r>
          </a:p>
        </p:txBody>
      </p:sp>
    </p:spTree>
    <p:extLst>
      <p:ext uri="{BB962C8B-B14F-4D97-AF65-F5344CB8AC3E}">
        <p14:creationId xmlns:p14="http://schemas.microsoft.com/office/powerpoint/2010/main" val="988854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8FE1A6-0E62-5B97-85A6-27310563A2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 13">
            <a:extLst>
              <a:ext uri="{FF2B5EF4-FFF2-40B4-BE49-F238E27FC236}">
                <a16:creationId xmlns:a16="http://schemas.microsoft.com/office/drawing/2014/main" id="{5511D0E8-CE9F-7FBA-D6C0-D0D21B1552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2155554" y="-928674"/>
            <a:ext cx="5340314" cy="75519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2063056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288033-14E0-D071-A269-55A2FE96D8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>
            <a:extLst>
              <a:ext uri="{FF2B5EF4-FFF2-40B4-BE49-F238E27FC236}">
                <a16:creationId xmlns:a16="http://schemas.microsoft.com/office/drawing/2014/main" id="{5A1789A1-F697-BE64-4FD1-BBB07EA28A9D}"/>
              </a:ext>
            </a:extLst>
          </p:cNvPr>
          <p:cNvSpPr>
            <a:spLocks noGrp="1"/>
          </p:cNvSpPr>
          <p:nvPr/>
        </p:nvSpPr>
        <p:spPr>
          <a:xfrm>
            <a:off x="476250" y="323850"/>
            <a:ext cx="671512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>
                <a:solidFill>
                  <a:srgbClr val="142B3D"/>
                </a:solidFill>
              </a:defRPr>
            </a:pPr>
            <a:r>
              <a:rPr sz="2100" b="1" dirty="0">
                <a:solidFill>
                  <a:srgbClr val="142B3D"/>
                </a:solidFill>
              </a:rPr>
              <a:t>Zwei </a:t>
            </a:r>
            <a:r>
              <a:rPr sz="2100" b="1" dirty="0" err="1">
                <a:solidFill>
                  <a:srgbClr val="142B3D"/>
                </a:solidFill>
              </a:rPr>
              <a:t>Infoblätter</a:t>
            </a:r>
            <a:r>
              <a:rPr sz="2100" b="1" dirty="0">
                <a:solidFill>
                  <a:srgbClr val="142B3D"/>
                </a:solidFill>
              </a:rPr>
              <a:t> </a:t>
            </a:r>
            <a:r>
              <a:rPr sz="2100" b="1" dirty="0" err="1">
                <a:solidFill>
                  <a:srgbClr val="142B3D"/>
                </a:solidFill>
              </a:rPr>
              <a:t>geben</a:t>
            </a:r>
            <a:r>
              <a:rPr sz="2100" b="1" dirty="0">
                <a:solidFill>
                  <a:srgbClr val="142B3D"/>
                </a:solidFill>
              </a:rPr>
              <a:t> </a:t>
            </a:r>
            <a:r>
              <a:rPr sz="2100" b="1" dirty="0" err="1">
                <a:solidFill>
                  <a:srgbClr val="142B3D"/>
                </a:solidFill>
              </a:rPr>
              <a:t>Orientierung</a:t>
            </a:r>
            <a:r>
              <a:rPr sz="2100" b="1" dirty="0">
                <a:solidFill>
                  <a:srgbClr val="142B3D"/>
                </a:solidFill>
              </a:rPr>
              <a:t> und </a:t>
            </a:r>
            <a:r>
              <a:rPr sz="2100" b="1" dirty="0" err="1">
                <a:solidFill>
                  <a:srgbClr val="142B3D"/>
                </a:solidFill>
              </a:rPr>
              <a:t>Handlungssicherheit</a:t>
            </a:r>
            <a:endParaRPr sz="2100" b="1" dirty="0">
              <a:solidFill>
                <a:srgbClr val="142B3D"/>
              </a:solidFill>
            </a:endParaRP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9E628A05-2B75-4AA5-7A3A-6747A86BE9D9}"/>
              </a:ext>
            </a:extLst>
          </p:cNvPr>
          <p:cNvSpPr>
            <a:spLocks noGrp="1"/>
          </p:cNvSpPr>
          <p:nvPr/>
        </p:nvSpPr>
        <p:spPr>
          <a:xfrm>
            <a:off x="476250" y="1038225"/>
            <a:ext cx="895350" cy="47625"/>
          </a:xfrm>
          <a:prstGeom prst="rect">
            <a:avLst/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pic>
        <p:nvPicPr>
          <p:cNvPr id="13" name="Grafik 1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1C88138-79E4-F422-6C7A-3E6EBF6C96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160742" y="1381125"/>
            <a:ext cx="2155267" cy="304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Grafik 13">
            <a:hlinkClick r:id="rId4"/>
            <a:extLst>
              <a:ext uri="{FF2B5EF4-FFF2-40B4-BE49-F238E27FC236}">
                <a16:creationId xmlns:a16="http://schemas.microsoft.com/office/drawing/2014/main" id="{87A6319E-F5E8-0A99-590D-14FF2818A2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5765313" y="1381125"/>
            <a:ext cx="2155362" cy="304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45977E3C-874F-5FA3-E9F3-7E8F712DD6AF}"/>
              </a:ext>
            </a:extLst>
          </p:cNvPr>
          <p:cNvSpPr>
            <a:spLocks noGrp="1"/>
          </p:cNvSpPr>
          <p:nvPr/>
        </p:nvSpPr>
        <p:spPr>
          <a:xfrm>
            <a:off x="632876" y="4514850"/>
            <a:ext cx="3238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050" b="1">
                <a:solidFill>
                  <a:srgbClr val="2F725E"/>
                </a:solidFill>
              </a:defRPr>
            </a:pPr>
            <a:r>
              <a:rPr sz="1050" b="1" dirty="0">
                <a:solidFill>
                  <a:srgbClr val="2F725E"/>
                </a:solidFill>
              </a:rPr>
              <a:t>Für </a:t>
            </a:r>
            <a:r>
              <a:rPr sz="1050" b="1" dirty="0" err="1">
                <a:solidFill>
                  <a:srgbClr val="2F725E"/>
                </a:solidFill>
              </a:rPr>
              <a:t>Lehrkräfte</a:t>
            </a:r>
            <a:r>
              <a:rPr sz="1050" b="1" dirty="0">
                <a:solidFill>
                  <a:srgbClr val="2F725E"/>
                </a:solidFill>
              </a:rPr>
              <a:t>: </a:t>
            </a:r>
            <a:r>
              <a:rPr sz="1050" b="1" dirty="0" err="1">
                <a:solidFill>
                  <a:srgbClr val="2F725E"/>
                </a:solidFill>
              </a:rPr>
              <a:t>Beobachtung</a:t>
            </a:r>
            <a:r>
              <a:rPr sz="1050" b="1" dirty="0">
                <a:solidFill>
                  <a:srgbClr val="2F725E"/>
                </a:solidFill>
              </a:rPr>
              <a:t> · </a:t>
            </a:r>
            <a:r>
              <a:rPr sz="1050" b="1" dirty="0" err="1">
                <a:solidFill>
                  <a:srgbClr val="2F725E"/>
                </a:solidFill>
              </a:rPr>
              <a:t>Beratung</a:t>
            </a:r>
            <a:r>
              <a:rPr sz="1050" b="1" dirty="0">
                <a:solidFill>
                  <a:srgbClr val="2F725E"/>
                </a:solidFill>
              </a:rPr>
              <a:t> · </a:t>
            </a:r>
            <a:r>
              <a:rPr sz="1050" b="1" dirty="0" err="1">
                <a:solidFill>
                  <a:srgbClr val="2F725E"/>
                </a:solidFill>
              </a:rPr>
              <a:t>Verfahrenswege</a:t>
            </a:r>
            <a:endParaRPr sz="1050" b="1" dirty="0">
              <a:solidFill>
                <a:srgbClr val="2F725E"/>
              </a:solidFill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616762DA-1333-5002-2B9A-8E4D9F82B7FA}"/>
              </a:ext>
            </a:extLst>
          </p:cNvPr>
          <p:cNvSpPr>
            <a:spLocks noGrp="1"/>
          </p:cNvSpPr>
          <p:nvPr/>
        </p:nvSpPr>
        <p:spPr>
          <a:xfrm>
            <a:off x="5300126" y="4514850"/>
            <a:ext cx="3238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050" b="1">
                <a:solidFill>
                  <a:srgbClr val="2F725E"/>
                </a:solidFill>
              </a:defRPr>
            </a:pPr>
            <a:r>
              <a:rPr sz="1050" b="1" dirty="0">
                <a:solidFill>
                  <a:srgbClr val="2F725E"/>
                </a:solidFill>
              </a:rPr>
              <a:t>Für </a:t>
            </a:r>
            <a:r>
              <a:rPr sz="1050" b="1" dirty="0" err="1">
                <a:solidFill>
                  <a:srgbClr val="2F725E"/>
                </a:solidFill>
              </a:rPr>
              <a:t>Eltern</a:t>
            </a:r>
            <a:r>
              <a:rPr sz="1050" b="1" dirty="0">
                <a:solidFill>
                  <a:srgbClr val="2F725E"/>
                </a:solidFill>
              </a:rPr>
              <a:t>: </a:t>
            </a:r>
            <a:r>
              <a:rPr sz="1050" b="1" dirty="0" err="1">
                <a:solidFill>
                  <a:srgbClr val="2F725E"/>
                </a:solidFill>
              </a:rPr>
              <a:t>Möglichkeiten</a:t>
            </a:r>
            <a:r>
              <a:rPr sz="1050" b="1" dirty="0">
                <a:solidFill>
                  <a:srgbClr val="2F725E"/>
                </a:solidFill>
              </a:rPr>
              <a:t> · </a:t>
            </a:r>
            <a:r>
              <a:rPr sz="1050" b="1" dirty="0" err="1">
                <a:solidFill>
                  <a:srgbClr val="2F725E"/>
                </a:solidFill>
              </a:rPr>
              <a:t>Anlaufstellen</a:t>
            </a:r>
            <a:r>
              <a:rPr sz="1050" b="1" dirty="0">
                <a:solidFill>
                  <a:srgbClr val="2F725E"/>
                </a:solidFill>
              </a:rPr>
              <a:t> · </a:t>
            </a:r>
            <a:r>
              <a:rPr sz="1050" b="1" dirty="0" err="1">
                <a:solidFill>
                  <a:srgbClr val="2F725E"/>
                </a:solidFill>
              </a:rPr>
              <a:t>nächste</a:t>
            </a:r>
            <a:r>
              <a:rPr sz="1050" b="1" dirty="0">
                <a:solidFill>
                  <a:srgbClr val="2F725E"/>
                </a:solidFill>
              </a:rPr>
              <a:t> </a:t>
            </a:r>
            <a:r>
              <a:rPr sz="1050" b="1" dirty="0" err="1">
                <a:solidFill>
                  <a:srgbClr val="2F725E"/>
                </a:solidFill>
              </a:rPr>
              <a:t>Schritte</a:t>
            </a:r>
            <a:endParaRPr sz="1050" b="1" dirty="0">
              <a:solidFill>
                <a:srgbClr val="2F725E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AF498506-D0E0-DD59-A430-503C97C8900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9689" t="7592" r="47284" b="64815"/>
          <a:stretch>
            <a:fillRect/>
          </a:stretch>
        </p:blipFill>
        <p:spPr>
          <a:xfrm>
            <a:off x="8198040" y="142875"/>
            <a:ext cx="678952" cy="802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97301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1C4DA9-A908-4458-6AD6-1008A17D13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F804A82-A877-BAD7-3CDA-B69EEF774D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104523" y="-942155"/>
            <a:ext cx="6934953" cy="98074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27466907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eck 14">
            <a:extLst>
              <a:ext uri="{FF2B5EF4-FFF2-40B4-BE49-F238E27FC236}">
                <a16:creationId xmlns:a16="http://schemas.microsoft.com/office/drawing/2014/main" id="{193D6BC7-B202-4269-98A8-BB75FCCBBB45}"/>
              </a:ext>
            </a:extLst>
          </p:cNvPr>
          <p:cNvSpPr>
            <a:spLocks noGrp="1"/>
          </p:cNvSpPr>
          <p:nvPr/>
        </p:nvSpPr>
        <p:spPr>
          <a:xfrm>
            <a:off x="476250" y="323850"/>
            <a:ext cx="671512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>
                <a:solidFill>
                  <a:srgbClr val="142B3D"/>
                </a:solidFill>
              </a:defRPr>
            </a:pPr>
            <a:r>
              <a:rPr sz="2100" b="1">
                <a:solidFill>
                  <a:srgbClr val="142B3D"/>
                </a:solidFill>
              </a:rPr>
              <a:t>Schritt 2: Die schulärztliche Untersuchung gezielt nutzen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D00AB88C-6985-4687-BE5D-CCCE7E3353DD}"/>
              </a:ext>
            </a:extLst>
          </p:cNvPr>
          <p:cNvSpPr>
            <a:spLocks noGrp="1"/>
          </p:cNvSpPr>
          <p:nvPr/>
        </p:nvSpPr>
        <p:spPr>
          <a:xfrm>
            <a:off x="476250" y="1038225"/>
            <a:ext cx="895350" cy="47625"/>
          </a:xfrm>
          <a:prstGeom prst="rect">
            <a:avLst/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5" name="Abgerundetes Rechteck 4">
            <a:extLst>
              <a:ext uri="{FF2B5EF4-FFF2-40B4-BE49-F238E27FC236}">
                <a16:creationId xmlns:a16="http://schemas.microsoft.com/office/drawing/2014/main" id="{EF6A79E0-63D1-435E-AC58-BF95D01320CA}"/>
              </a:ext>
            </a:extLst>
          </p:cNvPr>
          <p:cNvSpPr>
            <a:spLocks noGrp="1"/>
          </p:cNvSpPr>
          <p:nvPr/>
        </p:nvSpPr>
        <p:spPr>
          <a:xfrm>
            <a:off x="714375" y="1428750"/>
            <a:ext cx="114300" cy="114300"/>
          </a:xfrm>
          <a:prstGeom prst="roundRect">
            <a:avLst>
              <a:gd name="adj" fmla="val 50000"/>
            </a:avLst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6472A564-CD68-4E92-AD95-8D1459E395CA}"/>
              </a:ext>
            </a:extLst>
          </p:cNvPr>
          <p:cNvSpPr>
            <a:spLocks noGrp="1"/>
          </p:cNvSpPr>
          <p:nvPr/>
        </p:nvSpPr>
        <p:spPr>
          <a:xfrm>
            <a:off x="981075" y="1381125"/>
            <a:ext cx="744855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142B3D"/>
                </a:solidFill>
              </a:defRPr>
            </a:pPr>
            <a:r>
              <a:rPr sz="1350" b="0">
                <a:solidFill>
                  <a:srgbClr val="142B3D"/>
                </a:solidFill>
              </a:rPr>
              <a:t>Bei deutlichen Bedenken möglichst einen frühen Untersuchungstermin anfragen.</a:t>
            </a:r>
          </a:p>
        </p:txBody>
      </p:sp>
      <p:sp>
        <p:nvSpPr>
          <p:cNvPr id="7" name="Abgerundetes Rechteck 6">
            <a:extLst>
              <a:ext uri="{FF2B5EF4-FFF2-40B4-BE49-F238E27FC236}">
                <a16:creationId xmlns:a16="http://schemas.microsoft.com/office/drawing/2014/main" id="{0B2D65F9-97EA-45F9-A37B-A9104DF48405}"/>
              </a:ext>
            </a:extLst>
          </p:cNvPr>
          <p:cNvSpPr>
            <a:spLocks noGrp="1"/>
          </p:cNvSpPr>
          <p:nvPr/>
        </p:nvSpPr>
        <p:spPr>
          <a:xfrm>
            <a:off x="714375" y="1990725"/>
            <a:ext cx="114300" cy="114300"/>
          </a:xfrm>
          <a:prstGeom prst="roundRect">
            <a:avLst>
              <a:gd name="adj" fmla="val 50000"/>
            </a:avLst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0059789B-616A-4E7C-A26B-BD474D871C5C}"/>
              </a:ext>
            </a:extLst>
          </p:cNvPr>
          <p:cNvSpPr>
            <a:spLocks noGrp="1"/>
          </p:cNvSpPr>
          <p:nvPr/>
        </p:nvSpPr>
        <p:spPr>
          <a:xfrm>
            <a:off x="981075" y="1943100"/>
            <a:ext cx="744855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142B3D"/>
                </a:solidFill>
              </a:defRPr>
            </a:pPr>
            <a:r>
              <a:rPr sz="1350" b="0">
                <a:solidFill>
                  <a:srgbClr val="142B3D"/>
                </a:solidFill>
              </a:rPr>
              <a:t>Relevante Berichte, Diagnosen und Kita-Beobachtungen mitbringen.</a:t>
            </a:r>
          </a:p>
        </p:txBody>
      </p:sp>
      <p:sp>
        <p:nvSpPr>
          <p:cNvPr id="9" name="Abgerundetes Rechteck 8">
            <a:extLst>
              <a:ext uri="{FF2B5EF4-FFF2-40B4-BE49-F238E27FC236}">
                <a16:creationId xmlns:a16="http://schemas.microsoft.com/office/drawing/2014/main" id="{EC1EDCD0-C014-461B-B3D2-DFED02A0AA92}"/>
              </a:ext>
            </a:extLst>
          </p:cNvPr>
          <p:cNvSpPr>
            <a:spLocks noGrp="1"/>
          </p:cNvSpPr>
          <p:nvPr/>
        </p:nvSpPr>
        <p:spPr>
          <a:xfrm>
            <a:off x="714375" y="2552700"/>
            <a:ext cx="114300" cy="114300"/>
          </a:xfrm>
          <a:prstGeom prst="roundRect">
            <a:avLst>
              <a:gd name="adj" fmla="val 50000"/>
            </a:avLst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2FC3B5F2-6F25-4AED-A170-423CCA481BF6}"/>
              </a:ext>
            </a:extLst>
          </p:cNvPr>
          <p:cNvSpPr>
            <a:spLocks noGrp="1"/>
          </p:cNvSpPr>
          <p:nvPr/>
        </p:nvSpPr>
        <p:spPr>
          <a:xfrm>
            <a:off x="981075" y="2505075"/>
            <a:ext cx="744855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142B3D"/>
                </a:solidFill>
              </a:defRPr>
            </a:pPr>
            <a:r>
              <a:rPr sz="1350" b="0">
                <a:solidFill>
                  <a:srgbClr val="142B3D"/>
                </a:solidFill>
              </a:rPr>
              <a:t>Medizinische und entwicklungsbezogene Empfehlungen aufnehmen.</a:t>
            </a:r>
          </a:p>
        </p:txBody>
      </p:sp>
      <p:sp>
        <p:nvSpPr>
          <p:cNvPr id="11" name="Abgerundetes Rechteck 10">
            <a:extLst>
              <a:ext uri="{FF2B5EF4-FFF2-40B4-BE49-F238E27FC236}">
                <a16:creationId xmlns:a16="http://schemas.microsoft.com/office/drawing/2014/main" id="{B27913C8-4F81-4B29-888A-D3170DF0B7E0}"/>
              </a:ext>
            </a:extLst>
          </p:cNvPr>
          <p:cNvSpPr>
            <a:spLocks noGrp="1"/>
          </p:cNvSpPr>
          <p:nvPr/>
        </p:nvSpPr>
        <p:spPr>
          <a:xfrm>
            <a:off x="714375" y="3114675"/>
            <a:ext cx="114300" cy="114300"/>
          </a:xfrm>
          <a:prstGeom prst="roundRect">
            <a:avLst>
              <a:gd name="adj" fmla="val 50000"/>
            </a:avLst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89DD34AD-9D8F-4B7C-8741-74E48A5D1B10}"/>
              </a:ext>
            </a:extLst>
          </p:cNvPr>
          <p:cNvSpPr>
            <a:spLocks noGrp="1"/>
          </p:cNvSpPr>
          <p:nvPr/>
        </p:nvSpPr>
        <p:spPr>
          <a:xfrm>
            <a:off x="981075" y="3067050"/>
            <a:ext cx="744855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142B3D"/>
                </a:solidFill>
              </a:defRPr>
            </a:pPr>
            <a:r>
              <a:rPr sz="1350" b="0" dirty="0" err="1">
                <a:solidFill>
                  <a:srgbClr val="142B3D"/>
                </a:solidFill>
              </a:rPr>
              <a:t>Ergebnisse</a:t>
            </a:r>
            <a:r>
              <a:rPr sz="1350" b="0" dirty="0">
                <a:solidFill>
                  <a:srgbClr val="142B3D"/>
                </a:solidFill>
              </a:rPr>
              <a:t> an </a:t>
            </a:r>
            <a:r>
              <a:rPr sz="1350" b="0" dirty="0" err="1">
                <a:solidFill>
                  <a:srgbClr val="142B3D"/>
                </a:solidFill>
              </a:rPr>
              <a:t>Eltern</a:t>
            </a:r>
            <a:r>
              <a:rPr sz="1350" b="0" dirty="0">
                <a:solidFill>
                  <a:srgbClr val="142B3D"/>
                </a:solidFill>
              </a:rPr>
              <a:t> und </a:t>
            </a:r>
            <a:r>
              <a:rPr sz="1350" b="0" dirty="0" err="1">
                <a:solidFill>
                  <a:srgbClr val="142B3D"/>
                </a:solidFill>
              </a:rPr>
              <a:t>zuständige</a:t>
            </a:r>
            <a:r>
              <a:rPr sz="1350" b="0" dirty="0">
                <a:solidFill>
                  <a:srgbClr val="142B3D"/>
                </a:solidFill>
              </a:rPr>
              <a:t> </a:t>
            </a:r>
            <a:r>
              <a:rPr sz="1350" b="0" dirty="0" err="1">
                <a:solidFill>
                  <a:srgbClr val="142B3D"/>
                </a:solidFill>
              </a:rPr>
              <a:t>Grundschule</a:t>
            </a:r>
            <a:r>
              <a:rPr sz="1350" b="0" dirty="0">
                <a:solidFill>
                  <a:srgbClr val="142B3D"/>
                </a:solidFill>
              </a:rPr>
              <a:t> </a:t>
            </a:r>
            <a:r>
              <a:rPr sz="1350" b="0" dirty="0" err="1">
                <a:solidFill>
                  <a:srgbClr val="142B3D"/>
                </a:solidFill>
              </a:rPr>
              <a:t>zurückführen</a:t>
            </a:r>
            <a:r>
              <a:rPr sz="1350" b="0" dirty="0">
                <a:solidFill>
                  <a:srgbClr val="142B3D"/>
                </a:solidFill>
              </a:rPr>
              <a:t>.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27023253-60F3-46F7-8E5D-DA93826EF59E}"/>
              </a:ext>
            </a:extLst>
          </p:cNvPr>
          <p:cNvSpPr>
            <a:spLocks noGrp="1"/>
          </p:cNvSpPr>
          <p:nvPr/>
        </p:nvSpPr>
        <p:spPr>
          <a:xfrm>
            <a:off x="981075" y="3629025"/>
            <a:ext cx="744855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142B3D"/>
                </a:solidFill>
              </a:defRPr>
            </a:pPr>
            <a:endParaRPr sz="1350" b="0" dirty="0">
              <a:solidFill>
                <a:srgbClr val="142B3D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BC6C782F-5797-7B85-CBDF-86CD3E7A1EA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9689" t="7592" r="47284" b="64815"/>
          <a:stretch>
            <a:fillRect/>
          </a:stretch>
        </p:blipFill>
        <p:spPr>
          <a:xfrm>
            <a:off x="8198040" y="142875"/>
            <a:ext cx="678952" cy="802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9369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rafik 22" descr="Postit Vektoren – Kostenlose hochqualitative Vektoren herunterladen |  Magnific (ehemals Freepik)">
            <a:extLst>
              <a:ext uri="{FF2B5EF4-FFF2-40B4-BE49-F238E27FC236}">
                <a16:creationId xmlns:a16="http://schemas.microsoft.com/office/drawing/2014/main" id="{7AABBF65-8E23-73F4-7AD1-643F8132219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9731" t="7071" r="6471" b="50000"/>
          <a:stretch>
            <a:fillRect/>
          </a:stretch>
        </p:blipFill>
        <p:spPr>
          <a:xfrm>
            <a:off x="585452" y="1253829"/>
            <a:ext cx="2967507" cy="2908596"/>
          </a:xfrm>
          <a:prstGeom prst="rect">
            <a:avLst/>
          </a:prstGeom>
        </p:spPr>
      </p:pic>
      <p:sp>
        <p:nvSpPr>
          <p:cNvPr id="22" name="Rechteck 21">
            <a:extLst>
              <a:ext uri="{FF2B5EF4-FFF2-40B4-BE49-F238E27FC236}">
                <a16:creationId xmlns:a16="http://schemas.microsoft.com/office/drawing/2014/main" id="{A66BAAA1-C7BA-4DA0-A218-FCCB522D58D3}"/>
              </a:ext>
            </a:extLst>
          </p:cNvPr>
          <p:cNvSpPr>
            <a:spLocks noGrp="1"/>
          </p:cNvSpPr>
          <p:nvPr/>
        </p:nvSpPr>
        <p:spPr>
          <a:xfrm>
            <a:off x="495300" y="400050"/>
            <a:ext cx="7810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325" b="1">
                <a:solidFill>
                  <a:srgbClr val="142B3D"/>
                </a:solidFill>
              </a:defRPr>
            </a:pPr>
            <a:r>
              <a:rPr sz="2325" b="1" dirty="0">
                <a:solidFill>
                  <a:srgbClr val="142B3D"/>
                </a:solidFill>
              </a:rPr>
              <a:t>„Post-it</a:t>
            </a:r>
            <a:r>
              <a:rPr lang="de-DE" sz="2325" b="1" dirty="0">
                <a:solidFill>
                  <a:srgbClr val="142B3D"/>
                </a:solidFill>
              </a:rPr>
              <a:t>®</a:t>
            </a:r>
            <a:r>
              <a:rPr sz="2325" b="1" dirty="0">
                <a:solidFill>
                  <a:srgbClr val="142B3D"/>
                </a:solidFill>
              </a:rPr>
              <a:t>-Kinder“ </a:t>
            </a:r>
            <a:r>
              <a:rPr sz="2325" b="1" dirty="0" err="1">
                <a:solidFill>
                  <a:srgbClr val="142B3D"/>
                </a:solidFill>
              </a:rPr>
              <a:t>dürfen</a:t>
            </a:r>
            <a:r>
              <a:rPr sz="2325" b="1" dirty="0">
                <a:solidFill>
                  <a:srgbClr val="142B3D"/>
                </a:solidFill>
              </a:rPr>
              <a:t> nicht </a:t>
            </a:r>
            <a:r>
              <a:rPr sz="2325" b="1" dirty="0" err="1">
                <a:solidFill>
                  <a:srgbClr val="142B3D"/>
                </a:solidFill>
              </a:rPr>
              <a:t>aus</a:t>
            </a:r>
            <a:r>
              <a:rPr sz="2325" b="1" dirty="0">
                <a:solidFill>
                  <a:srgbClr val="142B3D"/>
                </a:solidFill>
              </a:rPr>
              <a:t> dem Blick </a:t>
            </a:r>
            <a:r>
              <a:rPr sz="2325" b="1" dirty="0" err="1">
                <a:solidFill>
                  <a:srgbClr val="142B3D"/>
                </a:solidFill>
              </a:rPr>
              <a:t>geraten</a:t>
            </a:r>
            <a:endParaRPr sz="2325" b="1" dirty="0">
              <a:solidFill>
                <a:srgbClr val="142B3D"/>
              </a:solidFill>
            </a:endParaRP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6E16BC35-C61F-40AF-AFA6-FFCFB797127C}"/>
              </a:ext>
            </a:extLst>
          </p:cNvPr>
          <p:cNvSpPr>
            <a:spLocks noGrp="1"/>
          </p:cNvSpPr>
          <p:nvPr/>
        </p:nvSpPr>
        <p:spPr>
          <a:xfrm>
            <a:off x="495300" y="1066800"/>
            <a:ext cx="895350" cy="47625"/>
          </a:xfrm>
          <a:prstGeom prst="rect">
            <a:avLst/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7C82E0B0-3F86-4F82-A934-B3CC770C93A2}"/>
              </a:ext>
            </a:extLst>
          </p:cNvPr>
          <p:cNvSpPr>
            <a:spLocks noGrp="1"/>
          </p:cNvSpPr>
          <p:nvPr/>
        </p:nvSpPr>
        <p:spPr>
          <a:xfrm>
            <a:off x="686874" y="2066925"/>
            <a:ext cx="2914650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>
                <a:solidFill>
                  <a:srgbClr val="142B3D"/>
                </a:solidFill>
              </a:defRPr>
            </a:pPr>
            <a:r>
              <a:rPr sz="1400" b="1" dirty="0">
                <a:solidFill>
                  <a:srgbClr val="142B3D"/>
                </a:solidFill>
              </a:rPr>
              <a:t>WIEDERVORSTELLUNG</a:t>
            </a:r>
          </a:p>
          <a:p>
            <a:pPr algn="ctr">
              <a:defRPr sz="1800" b="1">
                <a:solidFill>
                  <a:srgbClr val="142B3D"/>
                </a:solidFill>
              </a:defRPr>
            </a:pPr>
            <a:r>
              <a:rPr lang="de-DE" sz="1400" b="1" dirty="0">
                <a:solidFill>
                  <a:srgbClr val="142B3D"/>
                </a:solidFill>
              </a:rPr>
              <a:t>VOR PORTALSCHLUSS</a:t>
            </a:r>
            <a:endParaRPr sz="1400" b="1" dirty="0">
              <a:solidFill>
                <a:srgbClr val="142B3D"/>
              </a:solidFill>
            </a:endParaRP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DCFEA3B0-A7AE-4E8F-AFBB-DFC210D373A7}"/>
              </a:ext>
            </a:extLst>
          </p:cNvPr>
          <p:cNvSpPr>
            <a:spLocks noGrp="1"/>
          </p:cNvSpPr>
          <p:nvPr/>
        </p:nvSpPr>
        <p:spPr>
          <a:xfrm>
            <a:off x="877374" y="2781300"/>
            <a:ext cx="25336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00" b="1">
                <a:solidFill>
                  <a:srgbClr val="2F725E"/>
                </a:solidFill>
              </a:defRPr>
            </a:pPr>
            <a:r>
              <a:rPr lang="de-DE" sz="1200" b="1" dirty="0">
                <a:solidFill>
                  <a:srgbClr val="2F725E"/>
                </a:solidFill>
              </a:rPr>
              <a:t>Vermerk in der Schülerakte</a:t>
            </a:r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460AF5B3-E93C-4DFD-906E-89A7723643F3}"/>
              </a:ext>
            </a:extLst>
          </p:cNvPr>
          <p:cNvSpPr>
            <a:spLocks noGrp="1"/>
          </p:cNvSpPr>
          <p:nvPr/>
        </p:nvSpPr>
        <p:spPr>
          <a:xfrm>
            <a:off x="495300" y="4857750"/>
            <a:ext cx="5905500" cy="133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750" b="0">
                <a:solidFill>
                  <a:srgbClr val="82909A"/>
                </a:solidFill>
              </a:defRPr>
            </a:pPr>
            <a:r>
              <a:rPr sz="750" b="0">
                <a:solidFill>
                  <a:srgbClr val="82909A"/>
                </a:solidFill>
              </a:rPr>
              <a:t>Jakob-Muth-Schule Kusel · Netzwerk „Schulstart“</a:t>
            </a:r>
          </a:p>
        </p:txBody>
      </p:sp>
      <p:pic>
        <p:nvPicPr>
          <p:cNvPr id="24" name="Grafik 23">
            <a:extLst>
              <a:ext uri="{FF2B5EF4-FFF2-40B4-BE49-F238E27FC236}">
                <a16:creationId xmlns:a16="http://schemas.microsoft.com/office/drawing/2014/main" id="{2EF6A5FF-0950-BAED-A500-B31FF4F1ED1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9689" t="7592" r="47284" b="64815"/>
          <a:stretch>
            <a:fillRect/>
          </a:stretch>
        </p:blipFill>
        <p:spPr>
          <a:xfrm>
            <a:off x="8198040" y="142875"/>
            <a:ext cx="678952" cy="802709"/>
          </a:xfrm>
          <a:prstGeom prst="rect">
            <a:avLst/>
          </a:prstGeom>
        </p:spPr>
      </p:pic>
      <p:sp>
        <p:nvSpPr>
          <p:cNvPr id="2" name="Abgerundetes Rechteck 1">
            <a:extLst>
              <a:ext uri="{FF2B5EF4-FFF2-40B4-BE49-F238E27FC236}">
                <a16:creationId xmlns:a16="http://schemas.microsoft.com/office/drawing/2014/main" id="{A032838C-E789-E7AF-0CB3-63E3B9F31040}"/>
              </a:ext>
            </a:extLst>
          </p:cNvPr>
          <p:cNvSpPr>
            <a:spLocks noGrp="1"/>
          </p:cNvSpPr>
          <p:nvPr/>
        </p:nvSpPr>
        <p:spPr>
          <a:xfrm>
            <a:off x="4238625" y="1381125"/>
            <a:ext cx="285750" cy="285750"/>
          </a:xfrm>
          <a:prstGeom prst="roundRect">
            <a:avLst>
              <a:gd name="adj" fmla="val 40000"/>
            </a:avLst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AA8425C3-E3D8-D94E-F10B-A899A4937EA1}"/>
              </a:ext>
            </a:extLst>
          </p:cNvPr>
          <p:cNvSpPr>
            <a:spLocks noGrp="1"/>
          </p:cNvSpPr>
          <p:nvPr/>
        </p:nvSpPr>
        <p:spPr>
          <a:xfrm>
            <a:off x="4238625" y="1428750"/>
            <a:ext cx="2857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050" b="1">
                <a:solidFill>
                  <a:srgbClr val="142B3D"/>
                </a:solidFill>
              </a:defRPr>
            </a:pPr>
            <a:r>
              <a:rPr sz="1050" b="1">
                <a:solidFill>
                  <a:srgbClr val="142B3D"/>
                </a:solidFill>
              </a:rPr>
              <a:t>1</a:t>
            </a:r>
          </a:p>
        </p:txBody>
      </p:sp>
      <p:sp>
        <p:nvSpPr>
          <p:cNvPr id="25" name="Rechteck 24">
            <a:extLst>
              <a:ext uri="{FF2B5EF4-FFF2-40B4-BE49-F238E27FC236}">
                <a16:creationId xmlns:a16="http://schemas.microsoft.com/office/drawing/2014/main" id="{2C10092D-9641-C6E6-F3A6-BC7BDA202E2B}"/>
              </a:ext>
            </a:extLst>
          </p:cNvPr>
          <p:cNvSpPr>
            <a:spLocks noGrp="1"/>
          </p:cNvSpPr>
          <p:nvPr/>
        </p:nvSpPr>
        <p:spPr>
          <a:xfrm>
            <a:off x="4714875" y="1390650"/>
            <a:ext cx="35242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1">
                <a:solidFill>
                  <a:srgbClr val="142B3D"/>
                </a:solidFill>
              </a:defRPr>
            </a:pPr>
            <a:r>
              <a:rPr sz="1350" b="1">
                <a:solidFill>
                  <a:srgbClr val="142B3D"/>
                </a:solidFill>
              </a:rPr>
              <a:t>Auffälligkeit schriftlich markieren</a:t>
            </a:r>
          </a:p>
        </p:txBody>
      </p:sp>
      <p:sp>
        <p:nvSpPr>
          <p:cNvPr id="26" name="Abgerundetes Rechteck 25">
            <a:extLst>
              <a:ext uri="{FF2B5EF4-FFF2-40B4-BE49-F238E27FC236}">
                <a16:creationId xmlns:a16="http://schemas.microsoft.com/office/drawing/2014/main" id="{79BC0D85-D980-9605-94D9-33651BB258F1}"/>
              </a:ext>
            </a:extLst>
          </p:cNvPr>
          <p:cNvSpPr>
            <a:spLocks noGrp="1"/>
          </p:cNvSpPr>
          <p:nvPr/>
        </p:nvSpPr>
        <p:spPr>
          <a:xfrm>
            <a:off x="4238625" y="1914525"/>
            <a:ext cx="285750" cy="285750"/>
          </a:xfrm>
          <a:prstGeom prst="roundRect">
            <a:avLst>
              <a:gd name="adj" fmla="val 40000"/>
            </a:avLst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7" name="Rechteck 26">
            <a:extLst>
              <a:ext uri="{FF2B5EF4-FFF2-40B4-BE49-F238E27FC236}">
                <a16:creationId xmlns:a16="http://schemas.microsoft.com/office/drawing/2014/main" id="{944BAB72-BE92-D128-B5C0-2C9A6223AE2A}"/>
              </a:ext>
            </a:extLst>
          </p:cNvPr>
          <p:cNvSpPr>
            <a:spLocks noGrp="1"/>
          </p:cNvSpPr>
          <p:nvPr/>
        </p:nvSpPr>
        <p:spPr>
          <a:xfrm>
            <a:off x="4238625" y="1962150"/>
            <a:ext cx="2857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050" b="1">
                <a:solidFill>
                  <a:srgbClr val="142B3D"/>
                </a:solidFill>
              </a:defRPr>
            </a:pPr>
            <a:r>
              <a:rPr sz="1050" b="1">
                <a:solidFill>
                  <a:srgbClr val="142B3D"/>
                </a:solidFill>
              </a:rPr>
              <a:t>2</a:t>
            </a:r>
          </a:p>
        </p:txBody>
      </p:sp>
      <p:sp>
        <p:nvSpPr>
          <p:cNvPr id="28" name="Rechteck 27">
            <a:extLst>
              <a:ext uri="{FF2B5EF4-FFF2-40B4-BE49-F238E27FC236}">
                <a16:creationId xmlns:a16="http://schemas.microsoft.com/office/drawing/2014/main" id="{8E53AE2A-3684-9351-F540-F853E08D4D28}"/>
              </a:ext>
            </a:extLst>
          </p:cNvPr>
          <p:cNvSpPr>
            <a:spLocks noGrp="1"/>
          </p:cNvSpPr>
          <p:nvPr/>
        </p:nvSpPr>
        <p:spPr>
          <a:xfrm>
            <a:off x="4714875" y="1924050"/>
            <a:ext cx="35242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1">
                <a:solidFill>
                  <a:srgbClr val="142B3D"/>
                </a:solidFill>
              </a:defRPr>
            </a:pPr>
            <a:r>
              <a:rPr sz="1350" b="1">
                <a:solidFill>
                  <a:srgbClr val="142B3D"/>
                </a:solidFill>
              </a:rPr>
              <a:t>Verantwortliche Person benennen</a:t>
            </a:r>
          </a:p>
        </p:txBody>
      </p:sp>
      <p:sp>
        <p:nvSpPr>
          <p:cNvPr id="29" name="Abgerundetes Rechteck 28">
            <a:extLst>
              <a:ext uri="{FF2B5EF4-FFF2-40B4-BE49-F238E27FC236}">
                <a16:creationId xmlns:a16="http://schemas.microsoft.com/office/drawing/2014/main" id="{5D4ECB94-63E7-8F94-93D6-272CA10D1172}"/>
              </a:ext>
            </a:extLst>
          </p:cNvPr>
          <p:cNvSpPr>
            <a:spLocks noGrp="1"/>
          </p:cNvSpPr>
          <p:nvPr/>
        </p:nvSpPr>
        <p:spPr>
          <a:xfrm>
            <a:off x="4238625" y="2447925"/>
            <a:ext cx="285750" cy="285750"/>
          </a:xfrm>
          <a:prstGeom prst="roundRect">
            <a:avLst>
              <a:gd name="adj" fmla="val 40000"/>
            </a:avLst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30" name="Rechteck 29">
            <a:extLst>
              <a:ext uri="{FF2B5EF4-FFF2-40B4-BE49-F238E27FC236}">
                <a16:creationId xmlns:a16="http://schemas.microsoft.com/office/drawing/2014/main" id="{8FF5CA38-9EC2-A3BE-A03E-10A4CE93C592}"/>
              </a:ext>
            </a:extLst>
          </p:cNvPr>
          <p:cNvSpPr>
            <a:spLocks noGrp="1"/>
          </p:cNvSpPr>
          <p:nvPr/>
        </p:nvSpPr>
        <p:spPr>
          <a:xfrm>
            <a:off x="4238625" y="2495550"/>
            <a:ext cx="2857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050" b="1">
                <a:solidFill>
                  <a:srgbClr val="142B3D"/>
                </a:solidFill>
              </a:defRPr>
            </a:pPr>
            <a:r>
              <a:rPr sz="1050" b="1">
                <a:solidFill>
                  <a:srgbClr val="142B3D"/>
                </a:solidFill>
              </a:rPr>
              <a:t>3</a:t>
            </a:r>
          </a:p>
        </p:txBody>
      </p:sp>
      <p:sp>
        <p:nvSpPr>
          <p:cNvPr id="31" name="Rechteck 30">
            <a:extLst>
              <a:ext uri="{FF2B5EF4-FFF2-40B4-BE49-F238E27FC236}">
                <a16:creationId xmlns:a16="http://schemas.microsoft.com/office/drawing/2014/main" id="{77507E98-97F8-42BE-E584-617BF06A19E2}"/>
              </a:ext>
            </a:extLst>
          </p:cNvPr>
          <p:cNvSpPr>
            <a:spLocks noGrp="1"/>
          </p:cNvSpPr>
          <p:nvPr/>
        </p:nvSpPr>
        <p:spPr>
          <a:xfrm>
            <a:off x="4714875" y="2457450"/>
            <a:ext cx="35242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1">
                <a:solidFill>
                  <a:srgbClr val="142B3D"/>
                </a:solidFill>
              </a:defRPr>
            </a:pPr>
            <a:r>
              <a:rPr sz="1350" b="1">
                <a:solidFill>
                  <a:srgbClr val="142B3D"/>
                </a:solidFill>
              </a:rPr>
              <a:t>Termin vor dem 22. Dezember sichern</a:t>
            </a:r>
          </a:p>
        </p:txBody>
      </p:sp>
      <p:sp>
        <p:nvSpPr>
          <p:cNvPr id="32" name="Abgerundetes Rechteck 31">
            <a:extLst>
              <a:ext uri="{FF2B5EF4-FFF2-40B4-BE49-F238E27FC236}">
                <a16:creationId xmlns:a16="http://schemas.microsoft.com/office/drawing/2014/main" id="{2C28A03F-7D1C-93FA-0CED-6E30E8740FA1}"/>
              </a:ext>
            </a:extLst>
          </p:cNvPr>
          <p:cNvSpPr>
            <a:spLocks noGrp="1"/>
          </p:cNvSpPr>
          <p:nvPr/>
        </p:nvSpPr>
        <p:spPr>
          <a:xfrm>
            <a:off x="4238625" y="2981325"/>
            <a:ext cx="285750" cy="285750"/>
          </a:xfrm>
          <a:prstGeom prst="roundRect">
            <a:avLst>
              <a:gd name="adj" fmla="val 40000"/>
            </a:avLst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33" name="Rechteck 32">
            <a:extLst>
              <a:ext uri="{FF2B5EF4-FFF2-40B4-BE49-F238E27FC236}">
                <a16:creationId xmlns:a16="http://schemas.microsoft.com/office/drawing/2014/main" id="{58790326-530D-52F5-F6A6-7F7BF3B5EEDD}"/>
              </a:ext>
            </a:extLst>
          </p:cNvPr>
          <p:cNvSpPr>
            <a:spLocks noGrp="1"/>
          </p:cNvSpPr>
          <p:nvPr/>
        </p:nvSpPr>
        <p:spPr>
          <a:xfrm>
            <a:off x="4238625" y="3028950"/>
            <a:ext cx="2857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050" b="1">
                <a:solidFill>
                  <a:srgbClr val="142B3D"/>
                </a:solidFill>
              </a:defRPr>
            </a:pPr>
            <a:r>
              <a:rPr sz="1050" b="1">
                <a:solidFill>
                  <a:srgbClr val="142B3D"/>
                </a:solidFill>
              </a:rPr>
              <a:t>4</a:t>
            </a:r>
          </a:p>
        </p:txBody>
      </p:sp>
      <p:sp>
        <p:nvSpPr>
          <p:cNvPr id="34" name="Rechteck 33">
            <a:extLst>
              <a:ext uri="{FF2B5EF4-FFF2-40B4-BE49-F238E27FC236}">
                <a16:creationId xmlns:a16="http://schemas.microsoft.com/office/drawing/2014/main" id="{D0F718EE-6D25-0965-73AF-7A581144BE8E}"/>
              </a:ext>
            </a:extLst>
          </p:cNvPr>
          <p:cNvSpPr>
            <a:spLocks noGrp="1"/>
          </p:cNvSpPr>
          <p:nvPr/>
        </p:nvSpPr>
        <p:spPr>
          <a:xfrm>
            <a:off x="4714875" y="2990850"/>
            <a:ext cx="35242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1">
                <a:solidFill>
                  <a:srgbClr val="142B3D"/>
                </a:solidFill>
              </a:defRPr>
            </a:pPr>
            <a:r>
              <a:rPr sz="1350" b="1">
                <a:solidFill>
                  <a:srgbClr val="142B3D"/>
                </a:solidFill>
              </a:rPr>
              <a:t>Förderbedarf erneut prüfen</a:t>
            </a:r>
          </a:p>
        </p:txBody>
      </p:sp>
      <p:sp>
        <p:nvSpPr>
          <p:cNvPr id="35" name="Abgerundetes Rechteck 34">
            <a:extLst>
              <a:ext uri="{FF2B5EF4-FFF2-40B4-BE49-F238E27FC236}">
                <a16:creationId xmlns:a16="http://schemas.microsoft.com/office/drawing/2014/main" id="{7D6392AB-ACDD-32C3-57F3-59076DB3BACB}"/>
              </a:ext>
            </a:extLst>
          </p:cNvPr>
          <p:cNvSpPr>
            <a:spLocks noGrp="1"/>
          </p:cNvSpPr>
          <p:nvPr/>
        </p:nvSpPr>
        <p:spPr>
          <a:xfrm>
            <a:off x="4238625" y="3514725"/>
            <a:ext cx="285750" cy="285750"/>
          </a:xfrm>
          <a:prstGeom prst="roundRect">
            <a:avLst>
              <a:gd name="adj" fmla="val 40000"/>
            </a:avLst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36" name="Rechteck 35">
            <a:extLst>
              <a:ext uri="{FF2B5EF4-FFF2-40B4-BE49-F238E27FC236}">
                <a16:creationId xmlns:a16="http://schemas.microsoft.com/office/drawing/2014/main" id="{E608ACB4-3D94-D6D4-0D26-B8FDFC054F6A}"/>
              </a:ext>
            </a:extLst>
          </p:cNvPr>
          <p:cNvSpPr>
            <a:spLocks noGrp="1"/>
          </p:cNvSpPr>
          <p:nvPr/>
        </p:nvSpPr>
        <p:spPr>
          <a:xfrm>
            <a:off x="4238625" y="3562350"/>
            <a:ext cx="2857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050" b="1">
                <a:solidFill>
                  <a:srgbClr val="142B3D"/>
                </a:solidFill>
              </a:defRPr>
            </a:pPr>
            <a:r>
              <a:rPr sz="1050" b="1">
                <a:solidFill>
                  <a:srgbClr val="142B3D"/>
                </a:solidFill>
              </a:rPr>
              <a:t>5</a:t>
            </a:r>
          </a:p>
        </p:txBody>
      </p:sp>
      <p:sp>
        <p:nvSpPr>
          <p:cNvPr id="37" name="Rechteck 36">
            <a:extLst>
              <a:ext uri="{FF2B5EF4-FFF2-40B4-BE49-F238E27FC236}">
                <a16:creationId xmlns:a16="http://schemas.microsoft.com/office/drawing/2014/main" id="{B2005847-65E6-A751-2FFD-451CC3C670AC}"/>
              </a:ext>
            </a:extLst>
          </p:cNvPr>
          <p:cNvSpPr>
            <a:spLocks noGrp="1"/>
          </p:cNvSpPr>
          <p:nvPr/>
        </p:nvSpPr>
        <p:spPr>
          <a:xfrm>
            <a:off x="4714875" y="3524250"/>
            <a:ext cx="35242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1">
                <a:solidFill>
                  <a:srgbClr val="142B3D"/>
                </a:solidFill>
              </a:defRPr>
            </a:pPr>
            <a:r>
              <a:rPr sz="1350" b="1">
                <a:solidFill>
                  <a:srgbClr val="142B3D"/>
                </a:solidFill>
              </a:rPr>
              <a:t>Über Gutachtenverfahren entscheiden</a:t>
            </a:r>
          </a:p>
        </p:txBody>
      </p:sp>
      <p:sp>
        <p:nvSpPr>
          <p:cNvPr id="38" name="Abgerundetes Rechteck 37">
            <a:extLst>
              <a:ext uri="{FF2B5EF4-FFF2-40B4-BE49-F238E27FC236}">
                <a16:creationId xmlns:a16="http://schemas.microsoft.com/office/drawing/2014/main" id="{3F773D1F-DFEF-4BE8-6BBF-5C66BD4918CF}"/>
              </a:ext>
            </a:extLst>
          </p:cNvPr>
          <p:cNvSpPr>
            <a:spLocks noGrp="1"/>
          </p:cNvSpPr>
          <p:nvPr/>
        </p:nvSpPr>
        <p:spPr>
          <a:xfrm>
            <a:off x="4191000" y="4143375"/>
            <a:ext cx="4095750" cy="457200"/>
          </a:xfrm>
          <a:prstGeom prst="roundRect">
            <a:avLst>
              <a:gd name="adj" fmla="val 25000"/>
            </a:avLst>
          </a:prstGeom>
          <a:solidFill>
            <a:srgbClr val="EDF8F3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39" name="Rechteck 38">
            <a:extLst>
              <a:ext uri="{FF2B5EF4-FFF2-40B4-BE49-F238E27FC236}">
                <a16:creationId xmlns:a16="http://schemas.microsoft.com/office/drawing/2014/main" id="{FB0F0179-D67A-6467-4151-ACD689662AE4}"/>
              </a:ext>
            </a:extLst>
          </p:cNvPr>
          <p:cNvSpPr>
            <a:spLocks noGrp="1"/>
          </p:cNvSpPr>
          <p:nvPr/>
        </p:nvSpPr>
        <p:spPr>
          <a:xfrm>
            <a:off x="4343400" y="4171950"/>
            <a:ext cx="37528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75" b="1">
                <a:solidFill>
                  <a:srgbClr val="2F725E"/>
                </a:solidFill>
              </a:defRPr>
            </a:pPr>
            <a:r>
              <a:rPr sz="1275" b="1" dirty="0">
                <a:solidFill>
                  <a:srgbClr val="2F725E"/>
                </a:solidFill>
              </a:rPr>
              <a:t>Ein </a:t>
            </a:r>
            <a:r>
              <a:rPr sz="1275" b="1" dirty="0" err="1">
                <a:solidFill>
                  <a:srgbClr val="2F725E"/>
                </a:solidFill>
              </a:rPr>
              <a:t>mündliches</a:t>
            </a:r>
            <a:r>
              <a:rPr sz="1275" b="1" dirty="0">
                <a:solidFill>
                  <a:srgbClr val="2F725E"/>
                </a:solidFill>
              </a:rPr>
              <a:t> „Wir </a:t>
            </a:r>
            <a:r>
              <a:rPr sz="1275" b="1" dirty="0" err="1">
                <a:solidFill>
                  <a:srgbClr val="2F725E"/>
                </a:solidFill>
              </a:rPr>
              <a:t>schauen</a:t>
            </a:r>
            <a:r>
              <a:rPr sz="1275" b="1" dirty="0">
                <a:solidFill>
                  <a:srgbClr val="2F725E"/>
                </a:solidFill>
              </a:rPr>
              <a:t> </a:t>
            </a:r>
            <a:r>
              <a:rPr sz="1275" b="1" dirty="0" err="1">
                <a:solidFill>
                  <a:srgbClr val="2F725E"/>
                </a:solidFill>
              </a:rPr>
              <a:t>später</a:t>
            </a:r>
            <a:r>
              <a:rPr sz="1275" b="1" dirty="0">
                <a:solidFill>
                  <a:srgbClr val="2F725E"/>
                </a:solidFill>
              </a:rPr>
              <a:t> </a:t>
            </a:r>
            <a:r>
              <a:rPr sz="1275" b="1" dirty="0" err="1">
                <a:solidFill>
                  <a:srgbClr val="2F725E"/>
                </a:solidFill>
              </a:rPr>
              <a:t>noch</a:t>
            </a:r>
            <a:r>
              <a:rPr sz="1275" b="1" dirty="0">
                <a:solidFill>
                  <a:srgbClr val="2F725E"/>
                </a:solidFill>
              </a:rPr>
              <a:t> </a:t>
            </a:r>
            <a:r>
              <a:rPr sz="1275" b="1" dirty="0" err="1">
                <a:solidFill>
                  <a:srgbClr val="2F725E"/>
                </a:solidFill>
              </a:rPr>
              <a:t>einmal</a:t>
            </a:r>
            <a:r>
              <a:rPr sz="1275" b="1" dirty="0">
                <a:solidFill>
                  <a:srgbClr val="2F725E"/>
                </a:solidFill>
              </a:rPr>
              <a:t>“ </a:t>
            </a:r>
            <a:r>
              <a:rPr sz="1275" b="1" dirty="0" err="1">
                <a:solidFill>
                  <a:srgbClr val="2F725E"/>
                </a:solidFill>
              </a:rPr>
              <a:t>reicht</a:t>
            </a:r>
            <a:r>
              <a:rPr sz="1275" b="1" dirty="0">
                <a:solidFill>
                  <a:srgbClr val="2F725E"/>
                </a:solidFill>
              </a:rPr>
              <a:t> nicht.</a:t>
            </a:r>
          </a:p>
        </p:txBody>
      </p:sp>
    </p:spTree>
    <p:extLst>
      <p:ext uri="{BB962C8B-B14F-4D97-AF65-F5344CB8AC3E}">
        <p14:creationId xmlns:p14="http://schemas.microsoft.com/office/powerpoint/2010/main" val="409620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id="{6FD9B3A6-D8D0-44CA-8CFD-5281D28D1FED}"/>
              </a:ext>
            </a:extLst>
          </p:cNvPr>
          <p:cNvSpPr>
            <a:spLocks noGrp="1"/>
          </p:cNvSpPr>
          <p:nvPr/>
        </p:nvSpPr>
        <p:spPr>
          <a:xfrm>
            <a:off x="495299" y="400050"/>
            <a:ext cx="8060565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325" b="1">
                <a:solidFill>
                  <a:srgbClr val="142B3D"/>
                </a:solidFill>
              </a:defRPr>
            </a:pPr>
            <a:r>
              <a:rPr sz="2200" b="1" dirty="0">
                <a:solidFill>
                  <a:srgbClr val="142B3D"/>
                </a:solidFill>
              </a:rPr>
              <a:t>Nach der </a:t>
            </a:r>
            <a:r>
              <a:rPr sz="2200" b="1" dirty="0" err="1">
                <a:solidFill>
                  <a:srgbClr val="142B3D"/>
                </a:solidFill>
              </a:rPr>
              <a:t>Wiedervorstellung</a:t>
            </a:r>
            <a:r>
              <a:rPr sz="2200" b="1" dirty="0">
                <a:solidFill>
                  <a:srgbClr val="142B3D"/>
                </a:solidFill>
              </a:rPr>
              <a:t> </a:t>
            </a:r>
            <a:r>
              <a:rPr sz="2200" b="1" dirty="0" err="1">
                <a:solidFill>
                  <a:srgbClr val="142B3D"/>
                </a:solidFill>
              </a:rPr>
              <a:t>braucht</a:t>
            </a:r>
            <a:r>
              <a:rPr sz="2200" b="1" dirty="0">
                <a:solidFill>
                  <a:srgbClr val="142B3D"/>
                </a:solidFill>
              </a:rPr>
              <a:t> es </a:t>
            </a:r>
            <a:r>
              <a:rPr sz="2200" b="1" dirty="0" err="1">
                <a:solidFill>
                  <a:srgbClr val="142B3D"/>
                </a:solidFill>
              </a:rPr>
              <a:t>eine</a:t>
            </a:r>
            <a:r>
              <a:rPr sz="2200" b="1" dirty="0">
                <a:solidFill>
                  <a:srgbClr val="142B3D"/>
                </a:solidFill>
              </a:rPr>
              <a:t> </a:t>
            </a:r>
            <a:r>
              <a:rPr sz="2200" b="1" dirty="0" err="1">
                <a:solidFill>
                  <a:srgbClr val="142B3D"/>
                </a:solidFill>
              </a:rPr>
              <a:t>klare</a:t>
            </a:r>
            <a:r>
              <a:rPr sz="2200" b="1" dirty="0">
                <a:solidFill>
                  <a:srgbClr val="142B3D"/>
                </a:solidFill>
              </a:rPr>
              <a:t> </a:t>
            </a:r>
            <a:r>
              <a:rPr sz="2200" b="1" dirty="0" err="1">
                <a:solidFill>
                  <a:srgbClr val="142B3D"/>
                </a:solidFill>
              </a:rPr>
              <a:t>Entscheidung</a:t>
            </a:r>
            <a:endParaRPr sz="2200" b="1" dirty="0">
              <a:solidFill>
                <a:srgbClr val="142B3D"/>
              </a:solidFill>
            </a:endParaRP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D14730AE-A416-4B7F-85E7-C7820B6E66D1}"/>
              </a:ext>
            </a:extLst>
          </p:cNvPr>
          <p:cNvSpPr>
            <a:spLocks noGrp="1"/>
          </p:cNvSpPr>
          <p:nvPr/>
        </p:nvSpPr>
        <p:spPr>
          <a:xfrm>
            <a:off x="495300" y="1066800"/>
            <a:ext cx="895350" cy="47625"/>
          </a:xfrm>
          <a:prstGeom prst="rect">
            <a:avLst/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FE313198-3408-81FC-DE98-EDDE2D5AC98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9689" t="7592" r="47284" b="64815"/>
          <a:stretch>
            <a:fillRect/>
          </a:stretch>
        </p:blipFill>
        <p:spPr>
          <a:xfrm>
            <a:off x="8198040" y="142875"/>
            <a:ext cx="678952" cy="802709"/>
          </a:xfrm>
          <a:prstGeom prst="rect">
            <a:avLst/>
          </a:prstGeom>
        </p:spPr>
      </p:pic>
      <p:sp>
        <p:nvSpPr>
          <p:cNvPr id="15" name="Rechteck 14">
            <a:extLst>
              <a:ext uri="{FF2B5EF4-FFF2-40B4-BE49-F238E27FC236}">
                <a16:creationId xmlns:a16="http://schemas.microsoft.com/office/drawing/2014/main" id="{80E657C7-2740-A2EB-A6E8-1A2CC481E73F}"/>
              </a:ext>
            </a:extLst>
          </p:cNvPr>
          <p:cNvSpPr>
            <a:spLocks noGrp="1"/>
          </p:cNvSpPr>
          <p:nvPr/>
        </p:nvSpPr>
        <p:spPr>
          <a:xfrm>
            <a:off x="476250" y="1428750"/>
            <a:ext cx="25908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350" b="1">
                <a:solidFill>
                  <a:srgbClr val="2F725E"/>
                </a:solidFill>
              </a:defRPr>
            </a:pPr>
            <a:r>
              <a:rPr sz="1350" b="1">
                <a:solidFill>
                  <a:srgbClr val="2F725E"/>
                </a:solidFill>
              </a:rPr>
              <a:t>Kein weiterer schulischer Schritt</a:t>
            </a:r>
          </a:p>
        </p:txBody>
      </p:sp>
      <p:sp>
        <p:nvSpPr>
          <p:cNvPr id="16" name="Abgerundetes Rechteck 15">
            <a:extLst>
              <a:ext uri="{FF2B5EF4-FFF2-40B4-BE49-F238E27FC236}">
                <a16:creationId xmlns:a16="http://schemas.microsoft.com/office/drawing/2014/main" id="{4327A393-BC4B-71A9-B50F-16C542604F30}"/>
              </a:ext>
            </a:extLst>
          </p:cNvPr>
          <p:cNvSpPr>
            <a:spLocks noGrp="1"/>
          </p:cNvSpPr>
          <p:nvPr/>
        </p:nvSpPr>
        <p:spPr>
          <a:xfrm>
            <a:off x="476250" y="1809750"/>
            <a:ext cx="2590800" cy="2095500"/>
          </a:xfrm>
          <a:prstGeom prst="roundRect">
            <a:avLst>
              <a:gd name="adj" fmla="val 5455"/>
            </a:avLst>
          </a:prstGeom>
          <a:solidFill>
            <a:srgbClr val="EDF8F3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8E99ECB6-08EC-0122-5F51-59EED2C64B0A}"/>
              </a:ext>
            </a:extLst>
          </p:cNvPr>
          <p:cNvSpPr>
            <a:spLocks noGrp="1"/>
          </p:cNvSpPr>
          <p:nvPr/>
        </p:nvSpPr>
        <p:spPr>
          <a:xfrm>
            <a:off x="647700" y="2057400"/>
            <a:ext cx="2247900" cy="1714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  <a:defRPr sz="1200" b="0">
                <a:solidFill>
                  <a:srgbClr val="142B3D"/>
                </a:solidFill>
              </a:defRPr>
            </a:pPr>
            <a:r>
              <a:rPr sz="1200" b="0" dirty="0" err="1">
                <a:solidFill>
                  <a:srgbClr val="142B3D"/>
                </a:solidFill>
              </a:rPr>
              <a:t>Entwicklung</a:t>
            </a:r>
            <a:r>
              <a:rPr sz="1200" b="0" dirty="0">
                <a:solidFill>
                  <a:srgbClr val="142B3D"/>
                </a:solidFill>
              </a:rPr>
              <a:t> </a:t>
            </a:r>
            <a:r>
              <a:rPr sz="1200" b="0" dirty="0" err="1">
                <a:solidFill>
                  <a:srgbClr val="142B3D"/>
                </a:solidFill>
              </a:rPr>
              <a:t>ist</a:t>
            </a:r>
            <a:r>
              <a:rPr sz="1200" b="0" dirty="0">
                <a:solidFill>
                  <a:srgbClr val="142B3D"/>
                </a:solidFill>
              </a:rPr>
              <a:t> </a:t>
            </a:r>
            <a:r>
              <a:rPr sz="1200" b="0" dirty="0" err="1">
                <a:solidFill>
                  <a:srgbClr val="142B3D"/>
                </a:solidFill>
              </a:rPr>
              <a:t>ausreichend</a:t>
            </a:r>
            <a:endParaRPr lang="de-DE" sz="1200" b="0" dirty="0">
              <a:solidFill>
                <a:srgbClr val="142B3D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  <a:defRPr sz="1200" b="0">
                <a:solidFill>
                  <a:srgbClr val="142B3D"/>
                </a:solidFill>
              </a:defRPr>
            </a:pPr>
            <a:endParaRPr sz="1200" b="0" dirty="0">
              <a:solidFill>
                <a:srgbClr val="142B3D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  <a:defRPr sz="1200" b="0">
                <a:solidFill>
                  <a:srgbClr val="142B3D"/>
                </a:solidFill>
              </a:defRPr>
            </a:pPr>
            <a:r>
              <a:rPr sz="1200" b="0" dirty="0" err="1">
                <a:solidFill>
                  <a:srgbClr val="142B3D"/>
                </a:solidFill>
              </a:rPr>
              <a:t>Bisherige</a:t>
            </a:r>
            <a:r>
              <a:rPr sz="1200" b="0" dirty="0">
                <a:solidFill>
                  <a:srgbClr val="142B3D"/>
                </a:solidFill>
              </a:rPr>
              <a:t> </a:t>
            </a:r>
            <a:r>
              <a:rPr sz="1200" b="0" dirty="0" err="1">
                <a:solidFill>
                  <a:srgbClr val="142B3D"/>
                </a:solidFill>
              </a:rPr>
              <a:t>Förderung</a:t>
            </a:r>
            <a:r>
              <a:rPr sz="1200" b="0" dirty="0">
                <a:solidFill>
                  <a:srgbClr val="142B3D"/>
                </a:solidFill>
              </a:rPr>
              <a:t> </a:t>
            </a:r>
            <a:r>
              <a:rPr sz="1200" b="0" dirty="0" err="1">
                <a:solidFill>
                  <a:srgbClr val="142B3D"/>
                </a:solidFill>
              </a:rPr>
              <a:t>fortsetzen</a:t>
            </a:r>
            <a:endParaRPr lang="de-DE" sz="1200" b="0" dirty="0">
              <a:solidFill>
                <a:srgbClr val="142B3D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  <a:defRPr sz="1200" b="0">
                <a:solidFill>
                  <a:srgbClr val="142B3D"/>
                </a:solidFill>
              </a:defRPr>
            </a:pPr>
            <a:endParaRPr sz="1200" b="0" dirty="0">
              <a:solidFill>
                <a:srgbClr val="142B3D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  <a:defRPr sz="1200" b="0">
                <a:solidFill>
                  <a:srgbClr val="142B3D"/>
                </a:solidFill>
              </a:defRPr>
            </a:pPr>
            <a:r>
              <a:rPr sz="1200" b="0" dirty="0" err="1">
                <a:solidFill>
                  <a:srgbClr val="142B3D"/>
                </a:solidFill>
              </a:rPr>
              <a:t>Entscheidung</a:t>
            </a:r>
            <a:r>
              <a:rPr sz="1200" b="0" dirty="0">
                <a:solidFill>
                  <a:srgbClr val="142B3D"/>
                </a:solidFill>
              </a:rPr>
              <a:t> </a:t>
            </a:r>
            <a:r>
              <a:rPr sz="1200" b="0" dirty="0" err="1">
                <a:solidFill>
                  <a:srgbClr val="142B3D"/>
                </a:solidFill>
              </a:rPr>
              <a:t>dokumentieren</a:t>
            </a:r>
            <a:endParaRPr sz="1200" b="0" dirty="0">
              <a:solidFill>
                <a:srgbClr val="142B3D"/>
              </a:solidFill>
            </a:endParaRP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629C359A-ABCA-EE23-4F0A-2949A0317BB4}"/>
              </a:ext>
            </a:extLst>
          </p:cNvPr>
          <p:cNvSpPr>
            <a:spLocks noGrp="1"/>
          </p:cNvSpPr>
          <p:nvPr/>
        </p:nvSpPr>
        <p:spPr>
          <a:xfrm>
            <a:off x="3276600" y="1428750"/>
            <a:ext cx="25908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350" b="1">
                <a:solidFill>
                  <a:srgbClr val="2F725E"/>
                </a:solidFill>
              </a:defRPr>
            </a:pPr>
            <a:r>
              <a:rPr sz="1350" b="1">
                <a:solidFill>
                  <a:srgbClr val="2F725E"/>
                </a:solidFill>
              </a:rPr>
              <a:t>Rückstellung prüfen</a:t>
            </a:r>
          </a:p>
        </p:txBody>
      </p:sp>
      <p:sp>
        <p:nvSpPr>
          <p:cNvPr id="19" name="Abgerundetes Rechteck 18">
            <a:extLst>
              <a:ext uri="{FF2B5EF4-FFF2-40B4-BE49-F238E27FC236}">
                <a16:creationId xmlns:a16="http://schemas.microsoft.com/office/drawing/2014/main" id="{4E271456-FB5C-67A4-CBE6-0F72C7092442}"/>
              </a:ext>
            </a:extLst>
          </p:cNvPr>
          <p:cNvSpPr>
            <a:spLocks noGrp="1"/>
          </p:cNvSpPr>
          <p:nvPr/>
        </p:nvSpPr>
        <p:spPr>
          <a:xfrm>
            <a:off x="3276600" y="1809750"/>
            <a:ext cx="2590800" cy="2095500"/>
          </a:xfrm>
          <a:prstGeom prst="roundRect">
            <a:avLst>
              <a:gd name="adj" fmla="val 5455"/>
            </a:avLst>
          </a:prstGeom>
          <a:solidFill>
            <a:srgbClr val="EDF8F3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5F3A8005-1DA5-5B1C-203C-60A663DF617F}"/>
              </a:ext>
            </a:extLst>
          </p:cNvPr>
          <p:cNvSpPr>
            <a:spLocks noGrp="1"/>
          </p:cNvSpPr>
          <p:nvPr/>
        </p:nvSpPr>
        <p:spPr>
          <a:xfrm>
            <a:off x="3448050" y="2057400"/>
            <a:ext cx="2419350" cy="1714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  <a:defRPr sz="1200" b="0">
                <a:solidFill>
                  <a:srgbClr val="142B3D"/>
                </a:solidFill>
              </a:defRPr>
            </a:pPr>
            <a:r>
              <a:rPr sz="1200" b="0" dirty="0" err="1">
                <a:solidFill>
                  <a:srgbClr val="142B3D"/>
                </a:solidFill>
              </a:rPr>
              <a:t>Bringt</a:t>
            </a:r>
            <a:r>
              <a:rPr sz="1200" b="0" dirty="0">
                <a:solidFill>
                  <a:srgbClr val="142B3D"/>
                </a:solidFill>
              </a:rPr>
              <a:t> </a:t>
            </a:r>
            <a:r>
              <a:rPr sz="1200" b="0" dirty="0" err="1">
                <a:solidFill>
                  <a:srgbClr val="142B3D"/>
                </a:solidFill>
              </a:rPr>
              <a:t>ein</a:t>
            </a:r>
            <a:r>
              <a:rPr sz="1200" b="0" dirty="0">
                <a:solidFill>
                  <a:srgbClr val="142B3D"/>
                </a:solidFill>
              </a:rPr>
              <a:t> </a:t>
            </a:r>
            <a:r>
              <a:rPr sz="1200" b="0" dirty="0" err="1">
                <a:solidFill>
                  <a:srgbClr val="142B3D"/>
                </a:solidFill>
              </a:rPr>
              <a:t>weiteres</a:t>
            </a:r>
            <a:r>
              <a:rPr sz="1200" b="0" dirty="0">
                <a:solidFill>
                  <a:srgbClr val="142B3D"/>
                </a:solidFill>
              </a:rPr>
              <a:t> Kita-Jahr </a:t>
            </a:r>
            <a:r>
              <a:rPr sz="1200" b="0" dirty="0" err="1">
                <a:solidFill>
                  <a:srgbClr val="142B3D"/>
                </a:solidFill>
              </a:rPr>
              <a:t>voraussichtlich</a:t>
            </a:r>
            <a:r>
              <a:rPr sz="1200" b="0" dirty="0">
                <a:solidFill>
                  <a:srgbClr val="142B3D"/>
                </a:solidFill>
              </a:rPr>
              <a:t> </a:t>
            </a:r>
            <a:r>
              <a:rPr sz="1200" b="0" dirty="0" err="1">
                <a:solidFill>
                  <a:srgbClr val="142B3D"/>
                </a:solidFill>
              </a:rPr>
              <a:t>einen</a:t>
            </a:r>
            <a:r>
              <a:rPr sz="1200" b="0" dirty="0">
                <a:solidFill>
                  <a:srgbClr val="142B3D"/>
                </a:solidFill>
              </a:rPr>
              <a:t> </a:t>
            </a:r>
            <a:r>
              <a:rPr sz="1200" b="0" dirty="0" err="1">
                <a:solidFill>
                  <a:srgbClr val="142B3D"/>
                </a:solidFill>
              </a:rPr>
              <a:t>deutlichen</a:t>
            </a:r>
            <a:r>
              <a:rPr sz="1200" b="0" dirty="0">
                <a:solidFill>
                  <a:srgbClr val="142B3D"/>
                </a:solidFill>
              </a:rPr>
              <a:t> </a:t>
            </a:r>
            <a:r>
              <a:rPr sz="1200" b="0" dirty="0" err="1">
                <a:solidFill>
                  <a:srgbClr val="142B3D"/>
                </a:solidFill>
              </a:rPr>
              <a:t>Entwicklungszuwachs</a:t>
            </a:r>
            <a:r>
              <a:rPr sz="1200" b="0" dirty="0">
                <a:solidFill>
                  <a:srgbClr val="142B3D"/>
                </a:solidFill>
              </a:rPr>
              <a:t>?</a:t>
            </a:r>
            <a:endParaRPr lang="de-DE" sz="1200" b="0" dirty="0">
              <a:solidFill>
                <a:srgbClr val="142B3D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  <a:defRPr sz="1200" b="0">
                <a:solidFill>
                  <a:srgbClr val="142B3D"/>
                </a:solidFill>
              </a:defRPr>
            </a:pPr>
            <a:endParaRPr sz="1200" b="0" dirty="0">
              <a:solidFill>
                <a:srgbClr val="142B3D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  <a:defRPr sz="1200" b="0">
                <a:solidFill>
                  <a:srgbClr val="142B3D"/>
                </a:solidFill>
              </a:defRPr>
            </a:pPr>
            <a:r>
              <a:rPr sz="1200" b="0" dirty="0">
                <a:solidFill>
                  <a:srgbClr val="142B3D"/>
                </a:solidFill>
              </a:rPr>
              <a:t>Sind die </a:t>
            </a:r>
            <a:r>
              <a:rPr sz="1200" b="0" dirty="0" err="1">
                <a:solidFill>
                  <a:srgbClr val="142B3D"/>
                </a:solidFill>
              </a:rPr>
              <a:t>Eltern</a:t>
            </a:r>
            <a:r>
              <a:rPr sz="1200" b="0" dirty="0">
                <a:solidFill>
                  <a:srgbClr val="142B3D"/>
                </a:solidFill>
              </a:rPr>
              <a:t> </a:t>
            </a:r>
            <a:r>
              <a:rPr sz="1200" b="0" dirty="0" err="1">
                <a:solidFill>
                  <a:srgbClr val="142B3D"/>
                </a:solidFill>
              </a:rPr>
              <a:t>bereit</a:t>
            </a:r>
            <a:r>
              <a:rPr sz="1200" b="0" dirty="0">
                <a:solidFill>
                  <a:srgbClr val="142B3D"/>
                </a:solidFill>
              </a:rPr>
              <a:t>, </a:t>
            </a:r>
            <a:r>
              <a:rPr sz="1200" b="0" dirty="0" err="1">
                <a:solidFill>
                  <a:srgbClr val="142B3D"/>
                </a:solidFill>
              </a:rPr>
              <a:t>diesen</a:t>
            </a:r>
            <a:r>
              <a:rPr sz="1200" b="0" dirty="0">
                <a:solidFill>
                  <a:srgbClr val="142B3D"/>
                </a:solidFill>
              </a:rPr>
              <a:t> Weg </a:t>
            </a:r>
            <a:r>
              <a:rPr sz="1200" b="0" dirty="0" err="1">
                <a:solidFill>
                  <a:srgbClr val="142B3D"/>
                </a:solidFill>
              </a:rPr>
              <a:t>mitzutragen</a:t>
            </a:r>
            <a:r>
              <a:rPr sz="1200" b="0" dirty="0">
                <a:solidFill>
                  <a:srgbClr val="142B3D"/>
                </a:solidFill>
              </a:rPr>
              <a:t>?</a:t>
            </a:r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0608BCC9-0254-D6FC-8289-188400817B26}"/>
              </a:ext>
            </a:extLst>
          </p:cNvPr>
          <p:cNvSpPr>
            <a:spLocks noGrp="1"/>
          </p:cNvSpPr>
          <p:nvPr/>
        </p:nvSpPr>
        <p:spPr>
          <a:xfrm>
            <a:off x="6076950" y="1428750"/>
            <a:ext cx="25908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350" b="1">
                <a:solidFill>
                  <a:srgbClr val="2F725E"/>
                </a:solidFill>
              </a:defRPr>
            </a:pPr>
            <a:r>
              <a:rPr sz="1350" b="1">
                <a:solidFill>
                  <a:srgbClr val="2F725E"/>
                </a:solidFill>
              </a:rPr>
              <a:t>Überprüfung einleiten</a:t>
            </a:r>
          </a:p>
        </p:txBody>
      </p:sp>
      <p:sp>
        <p:nvSpPr>
          <p:cNvPr id="22" name="Abgerundetes Rechteck 21">
            <a:extLst>
              <a:ext uri="{FF2B5EF4-FFF2-40B4-BE49-F238E27FC236}">
                <a16:creationId xmlns:a16="http://schemas.microsoft.com/office/drawing/2014/main" id="{02893F2A-1AD7-7237-F804-72314D7E9413}"/>
              </a:ext>
            </a:extLst>
          </p:cNvPr>
          <p:cNvSpPr>
            <a:spLocks noGrp="1"/>
          </p:cNvSpPr>
          <p:nvPr/>
        </p:nvSpPr>
        <p:spPr>
          <a:xfrm>
            <a:off x="6076950" y="1809750"/>
            <a:ext cx="2590800" cy="2095500"/>
          </a:xfrm>
          <a:prstGeom prst="roundRect">
            <a:avLst>
              <a:gd name="adj" fmla="val 5455"/>
            </a:avLst>
          </a:prstGeom>
          <a:solidFill>
            <a:srgbClr val="EDF8F3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6BAE6FC6-739C-E9B6-E283-689164D86EDE}"/>
              </a:ext>
            </a:extLst>
          </p:cNvPr>
          <p:cNvSpPr>
            <a:spLocks noGrp="1"/>
          </p:cNvSpPr>
          <p:nvPr/>
        </p:nvSpPr>
        <p:spPr>
          <a:xfrm>
            <a:off x="6248400" y="2057400"/>
            <a:ext cx="2247900" cy="1714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  <a:defRPr sz="1200" b="0">
                <a:solidFill>
                  <a:srgbClr val="142B3D"/>
                </a:solidFill>
              </a:defRPr>
            </a:pPr>
            <a:r>
              <a:rPr sz="1200" b="0" dirty="0" err="1">
                <a:solidFill>
                  <a:srgbClr val="142B3D"/>
                </a:solidFill>
              </a:rPr>
              <a:t>Bestehen</a:t>
            </a:r>
            <a:r>
              <a:rPr sz="1200" b="0" dirty="0">
                <a:solidFill>
                  <a:srgbClr val="142B3D"/>
                </a:solidFill>
              </a:rPr>
              <a:t> </a:t>
            </a:r>
            <a:r>
              <a:rPr sz="1200" b="0" dirty="0" err="1">
                <a:solidFill>
                  <a:srgbClr val="142B3D"/>
                </a:solidFill>
              </a:rPr>
              <a:t>belastbare</a:t>
            </a:r>
            <a:r>
              <a:rPr sz="1200" b="0" dirty="0">
                <a:solidFill>
                  <a:srgbClr val="142B3D"/>
                </a:solidFill>
              </a:rPr>
              <a:t> </a:t>
            </a:r>
            <a:r>
              <a:rPr sz="1200" b="0" dirty="0" err="1">
                <a:solidFill>
                  <a:srgbClr val="142B3D"/>
                </a:solidFill>
              </a:rPr>
              <a:t>Hinweise</a:t>
            </a:r>
            <a:r>
              <a:rPr sz="1200" b="0" dirty="0">
                <a:solidFill>
                  <a:srgbClr val="142B3D"/>
                </a:solidFill>
              </a:rPr>
              <a:t> auf </a:t>
            </a:r>
            <a:r>
              <a:rPr sz="1200" b="0" dirty="0" err="1">
                <a:solidFill>
                  <a:srgbClr val="142B3D"/>
                </a:solidFill>
              </a:rPr>
              <a:t>sonderpädagogischen</a:t>
            </a:r>
            <a:r>
              <a:rPr sz="1200" b="0" dirty="0">
                <a:solidFill>
                  <a:srgbClr val="142B3D"/>
                </a:solidFill>
              </a:rPr>
              <a:t> </a:t>
            </a:r>
            <a:r>
              <a:rPr sz="1200" b="0" dirty="0" err="1">
                <a:solidFill>
                  <a:srgbClr val="142B3D"/>
                </a:solidFill>
              </a:rPr>
              <a:t>Förderbedarf</a:t>
            </a:r>
            <a:r>
              <a:rPr sz="1200" b="0" dirty="0">
                <a:solidFill>
                  <a:srgbClr val="142B3D"/>
                </a:solidFill>
              </a:rPr>
              <a:t>?</a:t>
            </a:r>
            <a:endParaRPr lang="de-DE" sz="1200" b="0" dirty="0">
              <a:solidFill>
                <a:srgbClr val="142B3D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  <a:defRPr sz="1200" b="0">
                <a:solidFill>
                  <a:srgbClr val="142B3D"/>
                </a:solidFill>
              </a:defRPr>
            </a:pPr>
            <a:endParaRPr sz="1200" b="0" dirty="0">
              <a:solidFill>
                <a:srgbClr val="142B3D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  <a:defRPr sz="1200" b="0">
                <a:solidFill>
                  <a:srgbClr val="142B3D"/>
                </a:solidFill>
              </a:defRPr>
            </a:pPr>
            <a:r>
              <a:rPr sz="1200" b="0" dirty="0" err="1">
                <a:solidFill>
                  <a:srgbClr val="142B3D"/>
                </a:solidFill>
              </a:rPr>
              <a:t>Unterlagen</a:t>
            </a:r>
            <a:r>
              <a:rPr sz="1200" b="0" dirty="0">
                <a:solidFill>
                  <a:srgbClr val="142B3D"/>
                </a:solidFill>
              </a:rPr>
              <a:t> </a:t>
            </a:r>
            <a:r>
              <a:rPr sz="1200" b="0" dirty="0" err="1">
                <a:solidFill>
                  <a:srgbClr val="142B3D"/>
                </a:solidFill>
              </a:rPr>
              <a:t>vorbereiten</a:t>
            </a:r>
            <a:endParaRPr lang="de-DE" sz="1200" b="0" dirty="0">
              <a:solidFill>
                <a:srgbClr val="142B3D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  <a:defRPr sz="1200" b="0">
                <a:solidFill>
                  <a:srgbClr val="142B3D"/>
                </a:solidFill>
              </a:defRPr>
            </a:pPr>
            <a:endParaRPr sz="1200" b="0" dirty="0">
              <a:solidFill>
                <a:srgbClr val="142B3D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  <a:defRPr sz="1200" b="0">
                <a:solidFill>
                  <a:srgbClr val="142B3D"/>
                </a:solidFill>
              </a:defRPr>
            </a:pPr>
            <a:r>
              <a:rPr sz="1200" b="0" dirty="0">
                <a:solidFill>
                  <a:srgbClr val="142B3D"/>
                </a:solidFill>
              </a:rPr>
              <a:t>Frist </a:t>
            </a:r>
            <a:r>
              <a:rPr sz="1200" b="0" dirty="0" err="1">
                <a:solidFill>
                  <a:srgbClr val="142B3D"/>
                </a:solidFill>
              </a:rPr>
              <a:t>sichern</a:t>
            </a:r>
            <a:endParaRPr sz="1200" b="0" dirty="0">
              <a:solidFill>
                <a:srgbClr val="142B3D"/>
              </a:solidFill>
            </a:endParaRPr>
          </a:p>
        </p:txBody>
      </p:sp>
      <p:sp>
        <p:nvSpPr>
          <p:cNvPr id="24" name="Abgerundetes Rechteck 23">
            <a:extLst>
              <a:ext uri="{FF2B5EF4-FFF2-40B4-BE49-F238E27FC236}">
                <a16:creationId xmlns:a16="http://schemas.microsoft.com/office/drawing/2014/main" id="{5E632603-5775-C4A7-3007-B60351606A4A}"/>
              </a:ext>
            </a:extLst>
          </p:cNvPr>
          <p:cNvSpPr>
            <a:spLocks noGrp="1"/>
          </p:cNvSpPr>
          <p:nvPr/>
        </p:nvSpPr>
        <p:spPr>
          <a:xfrm>
            <a:off x="1000125" y="4191000"/>
            <a:ext cx="7143750" cy="438150"/>
          </a:xfrm>
          <a:prstGeom prst="roundRect">
            <a:avLst>
              <a:gd name="adj" fmla="val 26087"/>
            </a:avLst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5" name="Rechteck 24">
            <a:extLst>
              <a:ext uri="{FF2B5EF4-FFF2-40B4-BE49-F238E27FC236}">
                <a16:creationId xmlns:a16="http://schemas.microsoft.com/office/drawing/2014/main" id="{CD42CBCC-F078-A580-F4DA-B2CDB6201AAA}"/>
              </a:ext>
            </a:extLst>
          </p:cNvPr>
          <p:cNvSpPr>
            <a:spLocks noGrp="1"/>
          </p:cNvSpPr>
          <p:nvPr/>
        </p:nvSpPr>
        <p:spPr>
          <a:xfrm>
            <a:off x="1171575" y="4305300"/>
            <a:ext cx="68008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75" b="1">
                <a:solidFill>
                  <a:srgbClr val="2F725E"/>
                </a:solidFill>
              </a:defRPr>
            </a:pPr>
            <a:r>
              <a:rPr sz="1275" b="1">
                <a:solidFill>
                  <a:srgbClr val="2F725E"/>
                </a:solidFill>
              </a:rPr>
              <a:t>Rückstellung und sonderpädagogische Überprüfung sind unterschiedliche Wege.</a:t>
            </a:r>
          </a:p>
        </p:txBody>
      </p:sp>
    </p:spTree>
    <p:extLst>
      <p:ext uri="{BB962C8B-B14F-4D97-AF65-F5344CB8AC3E}">
        <p14:creationId xmlns:p14="http://schemas.microsoft.com/office/powerpoint/2010/main" val="3490591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eck 14">
            <a:extLst>
              <a:ext uri="{FF2B5EF4-FFF2-40B4-BE49-F238E27FC236}">
                <a16:creationId xmlns:a16="http://schemas.microsoft.com/office/drawing/2014/main" id="{7CB55744-59BE-423E-AAF6-B606A3E0928A}"/>
              </a:ext>
            </a:extLst>
          </p:cNvPr>
          <p:cNvSpPr>
            <a:spLocks noGrp="1"/>
          </p:cNvSpPr>
          <p:nvPr/>
        </p:nvSpPr>
        <p:spPr>
          <a:xfrm>
            <a:off x="476250" y="323850"/>
            <a:ext cx="671512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>
                <a:solidFill>
                  <a:srgbClr val="142B3D"/>
                </a:solidFill>
              </a:defRPr>
            </a:pPr>
            <a:r>
              <a:rPr sz="2100" b="1">
                <a:solidFill>
                  <a:srgbClr val="142B3D"/>
                </a:solidFill>
              </a:rPr>
              <a:t>Rückstellung oder Förderschwerpunkt Sprache?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13FDA154-488B-4926-8272-2D4FC3A16A63}"/>
              </a:ext>
            </a:extLst>
          </p:cNvPr>
          <p:cNvSpPr>
            <a:spLocks noGrp="1"/>
          </p:cNvSpPr>
          <p:nvPr/>
        </p:nvSpPr>
        <p:spPr>
          <a:xfrm>
            <a:off x="476250" y="1038225"/>
            <a:ext cx="895350" cy="47625"/>
          </a:xfrm>
          <a:prstGeom prst="rect">
            <a:avLst/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5" name="Abgerundetes Rechteck 4">
            <a:extLst>
              <a:ext uri="{FF2B5EF4-FFF2-40B4-BE49-F238E27FC236}">
                <a16:creationId xmlns:a16="http://schemas.microsoft.com/office/drawing/2014/main" id="{0D5ADBC4-9C6B-4BFD-8328-6C83403C3611}"/>
              </a:ext>
            </a:extLst>
          </p:cNvPr>
          <p:cNvSpPr>
            <a:spLocks noGrp="1"/>
          </p:cNvSpPr>
          <p:nvPr/>
        </p:nvSpPr>
        <p:spPr>
          <a:xfrm>
            <a:off x="619125" y="1333500"/>
            <a:ext cx="114300" cy="114300"/>
          </a:xfrm>
          <a:prstGeom prst="roundRect">
            <a:avLst>
              <a:gd name="adj" fmla="val 50000"/>
            </a:avLst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13092A42-AE19-4514-A8FC-7351EC2EADF7}"/>
              </a:ext>
            </a:extLst>
          </p:cNvPr>
          <p:cNvSpPr>
            <a:spLocks noGrp="1"/>
          </p:cNvSpPr>
          <p:nvPr/>
        </p:nvSpPr>
        <p:spPr>
          <a:xfrm>
            <a:off x="885825" y="1285875"/>
            <a:ext cx="763905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142B3D"/>
                </a:solidFill>
              </a:defRPr>
            </a:pPr>
            <a:r>
              <a:rPr sz="1275" b="0">
                <a:solidFill>
                  <a:srgbClr val="142B3D"/>
                </a:solidFill>
              </a:rPr>
              <a:t>Rückstellung: Kann ein weiteres Kita-Jahr die Ausgangslage wesentlich verbessern?</a:t>
            </a:r>
          </a:p>
        </p:txBody>
      </p:sp>
      <p:sp>
        <p:nvSpPr>
          <p:cNvPr id="7" name="Abgerundetes Rechteck 6">
            <a:extLst>
              <a:ext uri="{FF2B5EF4-FFF2-40B4-BE49-F238E27FC236}">
                <a16:creationId xmlns:a16="http://schemas.microsoft.com/office/drawing/2014/main" id="{60B3CCD4-7251-4EFB-8CA5-4D4B53927B7C}"/>
              </a:ext>
            </a:extLst>
          </p:cNvPr>
          <p:cNvSpPr>
            <a:spLocks noGrp="1"/>
          </p:cNvSpPr>
          <p:nvPr/>
        </p:nvSpPr>
        <p:spPr>
          <a:xfrm>
            <a:off x="619125" y="1895475"/>
            <a:ext cx="114300" cy="114300"/>
          </a:xfrm>
          <a:prstGeom prst="roundRect">
            <a:avLst>
              <a:gd name="adj" fmla="val 50000"/>
            </a:avLst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7EED6483-0A15-4D26-8300-29F3B0C1D284}"/>
              </a:ext>
            </a:extLst>
          </p:cNvPr>
          <p:cNvSpPr>
            <a:spLocks noGrp="1"/>
          </p:cNvSpPr>
          <p:nvPr/>
        </p:nvSpPr>
        <p:spPr>
          <a:xfrm>
            <a:off x="885825" y="1847850"/>
            <a:ext cx="763905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142B3D"/>
                </a:solidFill>
              </a:defRPr>
            </a:pPr>
            <a:r>
              <a:rPr sz="1275" b="0">
                <a:solidFill>
                  <a:srgbClr val="142B3D"/>
                </a:solidFill>
              </a:rPr>
              <a:t>Prüfen: Welche Fördermöglichkeiten stehen der Kita noch zur Verfügung – und wurden sie bereits ausgeschöpft?</a:t>
            </a:r>
          </a:p>
        </p:txBody>
      </p:sp>
      <p:sp>
        <p:nvSpPr>
          <p:cNvPr id="9" name="Abgerundetes Rechteck 8">
            <a:extLst>
              <a:ext uri="{FF2B5EF4-FFF2-40B4-BE49-F238E27FC236}">
                <a16:creationId xmlns:a16="http://schemas.microsoft.com/office/drawing/2014/main" id="{9C62853B-E552-47BB-95ED-B82CDF2F1EDB}"/>
              </a:ext>
            </a:extLst>
          </p:cNvPr>
          <p:cNvSpPr>
            <a:spLocks noGrp="1"/>
          </p:cNvSpPr>
          <p:nvPr/>
        </p:nvSpPr>
        <p:spPr>
          <a:xfrm>
            <a:off x="619125" y="2457450"/>
            <a:ext cx="114300" cy="114300"/>
          </a:xfrm>
          <a:prstGeom prst="roundRect">
            <a:avLst>
              <a:gd name="adj" fmla="val 50000"/>
            </a:avLst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1F7AB6F2-6D49-4B79-A7DD-7C0EF6CCB9A9}"/>
              </a:ext>
            </a:extLst>
          </p:cNvPr>
          <p:cNvSpPr>
            <a:spLocks noGrp="1"/>
          </p:cNvSpPr>
          <p:nvPr/>
        </p:nvSpPr>
        <p:spPr>
          <a:xfrm>
            <a:off x="885825" y="2409825"/>
            <a:ext cx="763905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142B3D"/>
                </a:solidFill>
              </a:defRPr>
            </a:pPr>
            <a:r>
              <a:rPr sz="1275" b="0">
                <a:solidFill>
                  <a:srgbClr val="142B3D"/>
                </a:solidFill>
              </a:rPr>
              <a:t>Förderschwerpunkt Sprache: Kann ein spezifisches sonderpädagogisches Bildungsangebot die schulische Teilhabe besser sichern?</a:t>
            </a:r>
          </a:p>
        </p:txBody>
      </p:sp>
      <p:sp>
        <p:nvSpPr>
          <p:cNvPr id="11" name="Abgerundetes Rechteck 10">
            <a:extLst>
              <a:ext uri="{FF2B5EF4-FFF2-40B4-BE49-F238E27FC236}">
                <a16:creationId xmlns:a16="http://schemas.microsoft.com/office/drawing/2014/main" id="{A8C207DD-1651-417E-9623-2E949656B44B}"/>
              </a:ext>
            </a:extLst>
          </p:cNvPr>
          <p:cNvSpPr>
            <a:spLocks noGrp="1"/>
          </p:cNvSpPr>
          <p:nvPr/>
        </p:nvSpPr>
        <p:spPr>
          <a:xfrm>
            <a:off x="619125" y="3019425"/>
            <a:ext cx="114300" cy="114300"/>
          </a:xfrm>
          <a:prstGeom prst="roundRect">
            <a:avLst>
              <a:gd name="adj" fmla="val 50000"/>
            </a:avLst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3C9DF37E-7672-4817-BC4A-441E702E1C16}"/>
              </a:ext>
            </a:extLst>
          </p:cNvPr>
          <p:cNvSpPr>
            <a:spLocks noGrp="1"/>
          </p:cNvSpPr>
          <p:nvPr/>
        </p:nvSpPr>
        <p:spPr>
          <a:xfrm>
            <a:off x="885825" y="2971800"/>
            <a:ext cx="763905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142B3D"/>
                </a:solidFill>
              </a:defRPr>
            </a:pPr>
            <a:r>
              <a:rPr sz="1275" b="0">
                <a:solidFill>
                  <a:srgbClr val="142B3D"/>
                </a:solidFill>
              </a:rPr>
              <a:t>Eltern müssen die Möglichkeiten verstehen und die Entscheidung mittragen können.</a:t>
            </a:r>
          </a:p>
        </p:txBody>
      </p:sp>
      <p:sp>
        <p:nvSpPr>
          <p:cNvPr id="13" name="Abgerundetes Rechteck 12">
            <a:extLst>
              <a:ext uri="{FF2B5EF4-FFF2-40B4-BE49-F238E27FC236}">
                <a16:creationId xmlns:a16="http://schemas.microsoft.com/office/drawing/2014/main" id="{2EAD9058-21C2-47DF-869B-37D755726D2A}"/>
              </a:ext>
            </a:extLst>
          </p:cNvPr>
          <p:cNvSpPr>
            <a:spLocks noGrp="1"/>
          </p:cNvSpPr>
          <p:nvPr/>
        </p:nvSpPr>
        <p:spPr>
          <a:xfrm>
            <a:off x="619125" y="3581400"/>
            <a:ext cx="114300" cy="114300"/>
          </a:xfrm>
          <a:prstGeom prst="roundRect">
            <a:avLst>
              <a:gd name="adj" fmla="val 50000"/>
            </a:avLst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8302F4BF-5452-4952-B8DD-671917E1693B}"/>
              </a:ext>
            </a:extLst>
          </p:cNvPr>
          <p:cNvSpPr>
            <a:spLocks noGrp="1"/>
          </p:cNvSpPr>
          <p:nvPr/>
        </p:nvSpPr>
        <p:spPr>
          <a:xfrm>
            <a:off x="885825" y="3533775"/>
            <a:ext cx="763905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142B3D"/>
                </a:solidFill>
              </a:defRPr>
            </a:pPr>
            <a:r>
              <a:rPr sz="1275" b="0">
                <a:solidFill>
                  <a:srgbClr val="142B3D"/>
                </a:solidFill>
              </a:rPr>
              <a:t>Nach § 33 InSchO kann die Eingangsstufe im Förderschwerpunkt Sprache auf drei Schuljahre ausgedehnt werden, um Grundlagen und Vorläuferkompetenzen aufzubauen.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A8FEF72C-2A39-0430-2999-54D4AFDFDC1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9689" t="7592" r="47284" b="64815"/>
          <a:stretch>
            <a:fillRect/>
          </a:stretch>
        </p:blipFill>
        <p:spPr>
          <a:xfrm>
            <a:off x="8198040" y="142875"/>
            <a:ext cx="678952" cy="802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5409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hteck 17">
            <a:extLst>
              <a:ext uri="{FF2B5EF4-FFF2-40B4-BE49-F238E27FC236}">
                <a16:creationId xmlns:a16="http://schemas.microsoft.com/office/drawing/2014/main" id="{1422683B-A5C4-424D-BABA-28DBD640DDD5}"/>
              </a:ext>
            </a:extLst>
          </p:cNvPr>
          <p:cNvSpPr>
            <a:spLocks noGrp="1"/>
          </p:cNvSpPr>
          <p:nvPr/>
        </p:nvSpPr>
        <p:spPr>
          <a:xfrm>
            <a:off x="495300" y="400050"/>
            <a:ext cx="8369658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325" b="1">
                <a:solidFill>
                  <a:srgbClr val="142B3D"/>
                </a:solidFill>
              </a:defRPr>
            </a:pPr>
            <a:r>
              <a:rPr sz="2100" b="1" dirty="0">
                <a:solidFill>
                  <a:srgbClr val="142B3D"/>
                </a:solidFill>
              </a:rPr>
              <a:t>Ein </a:t>
            </a:r>
            <a:r>
              <a:rPr sz="2100" b="1" dirty="0" err="1">
                <a:solidFill>
                  <a:srgbClr val="142B3D"/>
                </a:solidFill>
              </a:rPr>
              <a:t>notwendiges</a:t>
            </a:r>
            <a:r>
              <a:rPr sz="2100" b="1" dirty="0">
                <a:solidFill>
                  <a:srgbClr val="142B3D"/>
                </a:solidFill>
              </a:rPr>
              <a:t> </a:t>
            </a:r>
            <a:r>
              <a:rPr sz="2100" b="1" dirty="0" err="1">
                <a:solidFill>
                  <a:srgbClr val="142B3D"/>
                </a:solidFill>
              </a:rPr>
              <a:t>Verfahren</a:t>
            </a:r>
            <a:r>
              <a:rPr sz="2100" b="1" dirty="0">
                <a:solidFill>
                  <a:srgbClr val="142B3D"/>
                </a:solidFill>
              </a:rPr>
              <a:t> muss bis 22. Dezember </a:t>
            </a:r>
            <a:r>
              <a:rPr sz="2100" b="1" dirty="0" err="1">
                <a:solidFill>
                  <a:srgbClr val="142B3D"/>
                </a:solidFill>
              </a:rPr>
              <a:t>eingeleitet</a:t>
            </a:r>
            <a:r>
              <a:rPr sz="2100" b="1" dirty="0">
                <a:solidFill>
                  <a:srgbClr val="142B3D"/>
                </a:solidFill>
              </a:rPr>
              <a:t> sein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79E8119E-3DF6-4087-93C5-AD917C187527}"/>
              </a:ext>
            </a:extLst>
          </p:cNvPr>
          <p:cNvSpPr>
            <a:spLocks noGrp="1"/>
          </p:cNvSpPr>
          <p:nvPr/>
        </p:nvSpPr>
        <p:spPr>
          <a:xfrm>
            <a:off x="495300" y="1066800"/>
            <a:ext cx="895350" cy="47625"/>
          </a:xfrm>
          <a:prstGeom prst="rect">
            <a:avLst/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868BF9A7-3A1D-4188-90C4-68A0B398058B}"/>
              </a:ext>
            </a:extLst>
          </p:cNvPr>
          <p:cNvSpPr>
            <a:spLocks noGrp="1"/>
          </p:cNvSpPr>
          <p:nvPr/>
        </p:nvSpPr>
        <p:spPr>
          <a:xfrm>
            <a:off x="571500" y="1571625"/>
            <a:ext cx="17145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1">
                <a:solidFill>
                  <a:srgbClr val="2F725E"/>
                </a:solidFill>
              </a:defRPr>
            </a:pPr>
            <a:r>
              <a:rPr sz="1275" b="1">
                <a:solidFill>
                  <a:srgbClr val="2F725E"/>
                </a:solidFill>
              </a:rPr>
              <a:t>1. August 2026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17437D10-E025-481F-88D2-1FEFFA2C0908}"/>
              </a:ext>
            </a:extLst>
          </p:cNvPr>
          <p:cNvSpPr>
            <a:spLocks noGrp="1"/>
          </p:cNvSpPr>
          <p:nvPr/>
        </p:nvSpPr>
        <p:spPr>
          <a:xfrm>
            <a:off x="6858000" y="1571625"/>
            <a:ext cx="17145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275" b="1">
                <a:solidFill>
                  <a:srgbClr val="2F725E"/>
                </a:solidFill>
              </a:defRPr>
            </a:pPr>
            <a:r>
              <a:rPr sz="1275" b="1">
                <a:solidFill>
                  <a:srgbClr val="2F725E"/>
                </a:solidFill>
              </a:rPr>
              <a:t>22. Dezember 2026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87A1CBF9-169F-405B-8288-47121E40784C}"/>
              </a:ext>
            </a:extLst>
          </p:cNvPr>
          <p:cNvSpPr>
            <a:spLocks noGrp="1"/>
          </p:cNvSpPr>
          <p:nvPr/>
        </p:nvSpPr>
        <p:spPr>
          <a:xfrm>
            <a:off x="952500" y="2095500"/>
            <a:ext cx="7239000" cy="85725"/>
          </a:xfrm>
          <a:prstGeom prst="rect">
            <a:avLst/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7" name="Abgerundetes Rechteck 6">
            <a:extLst>
              <a:ext uri="{FF2B5EF4-FFF2-40B4-BE49-F238E27FC236}">
                <a16:creationId xmlns:a16="http://schemas.microsoft.com/office/drawing/2014/main" id="{E87CE002-EE86-43D9-A4BC-19B5A97469DE}"/>
              </a:ext>
            </a:extLst>
          </p:cNvPr>
          <p:cNvSpPr>
            <a:spLocks noGrp="1"/>
          </p:cNvSpPr>
          <p:nvPr/>
        </p:nvSpPr>
        <p:spPr>
          <a:xfrm>
            <a:off x="914400" y="1952625"/>
            <a:ext cx="361950" cy="361950"/>
          </a:xfrm>
          <a:prstGeom prst="roundRect">
            <a:avLst>
              <a:gd name="adj" fmla="val 31579"/>
            </a:avLst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8" name="Abgerundetes Rechteck 7">
            <a:extLst>
              <a:ext uri="{FF2B5EF4-FFF2-40B4-BE49-F238E27FC236}">
                <a16:creationId xmlns:a16="http://schemas.microsoft.com/office/drawing/2014/main" id="{CA2B48FA-753C-43EA-A83A-FF3F023293A5}"/>
              </a:ext>
            </a:extLst>
          </p:cNvPr>
          <p:cNvSpPr>
            <a:spLocks noGrp="1"/>
          </p:cNvSpPr>
          <p:nvPr/>
        </p:nvSpPr>
        <p:spPr>
          <a:xfrm>
            <a:off x="7867650" y="1952625"/>
            <a:ext cx="361950" cy="361950"/>
          </a:xfrm>
          <a:prstGeom prst="roundRect">
            <a:avLst>
              <a:gd name="adj" fmla="val 31579"/>
            </a:avLst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2EB2B720-6FC5-2B3F-7D08-3C05BEE7D84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9689" t="7592" r="47284" b="64815"/>
          <a:stretch>
            <a:fillRect/>
          </a:stretch>
        </p:blipFill>
        <p:spPr>
          <a:xfrm>
            <a:off x="8198040" y="142875"/>
            <a:ext cx="678952" cy="802709"/>
          </a:xfrm>
          <a:prstGeom prst="rect">
            <a:avLst/>
          </a:prstGeom>
        </p:spPr>
      </p:pic>
      <p:sp>
        <p:nvSpPr>
          <p:cNvPr id="24" name="Rechteck 23">
            <a:extLst>
              <a:ext uri="{FF2B5EF4-FFF2-40B4-BE49-F238E27FC236}">
                <a16:creationId xmlns:a16="http://schemas.microsoft.com/office/drawing/2014/main" id="{92C0CF39-50B8-DAB0-09BF-1DE34BFED98A}"/>
              </a:ext>
            </a:extLst>
          </p:cNvPr>
          <p:cNvSpPr>
            <a:spLocks noGrp="1"/>
          </p:cNvSpPr>
          <p:nvPr/>
        </p:nvSpPr>
        <p:spPr>
          <a:xfrm>
            <a:off x="1905000" y="2476500"/>
            <a:ext cx="53340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>
                <a:solidFill>
                  <a:srgbClr val="142B3D"/>
                </a:solidFill>
              </a:defRPr>
            </a:pPr>
            <a:r>
              <a:rPr sz="1800" b="1">
                <a:solidFill>
                  <a:srgbClr val="142B3D"/>
                </a:solidFill>
              </a:rPr>
              <a:t>SOFIonline: verbindliches Zeitfenster</a:t>
            </a:r>
          </a:p>
        </p:txBody>
      </p:sp>
      <p:sp>
        <p:nvSpPr>
          <p:cNvPr id="25" name="Abgerundetes Rechteck 24">
            <a:extLst>
              <a:ext uri="{FF2B5EF4-FFF2-40B4-BE49-F238E27FC236}">
                <a16:creationId xmlns:a16="http://schemas.microsoft.com/office/drawing/2014/main" id="{2B633086-ADF9-CE0E-9C50-4E083E0B04D7}"/>
              </a:ext>
            </a:extLst>
          </p:cNvPr>
          <p:cNvSpPr>
            <a:spLocks noGrp="1"/>
          </p:cNvSpPr>
          <p:nvPr/>
        </p:nvSpPr>
        <p:spPr>
          <a:xfrm>
            <a:off x="1143000" y="3143250"/>
            <a:ext cx="114300" cy="114300"/>
          </a:xfrm>
          <a:prstGeom prst="roundRect">
            <a:avLst>
              <a:gd name="adj" fmla="val 50000"/>
            </a:avLst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6" name="Rechteck 25">
            <a:extLst>
              <a:ext uri="{FF2B5EF4-FFF2-40B4-BE49-F238E27FC236}">
                <a16:creationId xmlns:a16="http://schemas.microsoft.com/office/drawing/2014/main" id="{86039451-9511-8E90-2F09-8E594376ED96}"/>
              </a:ext>
            </a:extLst>
          </p:cNvPr>
          <p:cNvSpPr>
            <a:spLocks noGrp="1"/>
          </p:cNvSpPr>
          <p:nvPr/>
        </p:nvSpPr>
        <p:spPr>
          <a:xfrm>
            <a:off x="1409700" y="3095625"/>
            <a:ext cx="65913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142B3D"/>
                </a:solidFill>
              </a:defRPr>
            </a:pPr>
            <a:r>
              <a:rPr sz="1200" b="0">
                <a:solidFill>
                  <a:srgbClr val="142B3D"/>
                </a:solidFill>
              </a:rPr>
              <a:t>Zuständige Grundschule bereitet Unterlagen vor und leitet das Verfahren ein.</a:t>
            </a:r>
          </a:p>
        </p:txBody>
      </p:sp>
      <p:sp>
        <p:nvSpPr>
          <p:cNvPr id="27" name="Abgerundetes Rechteck 26">
            <a:extLst>
              <a:ext uri="{FF2B5EF4-FFF2-40B4-BE49-F238E27FC236}">
                <a16:creationId xmlns:a16="http://schemas.microsoft.com/office/drawing/2014/main" id="{1ED30382-958D-949F-B3E1-6D0361E2E343}"/>
              </a:ext>
            </a:extLst>
          </p:cNvPr>
          <p:cNvSpPr>
            <a:spLocks noGrp="1"/>
          </p:cNvSpPr>
          <p:nvPr/>
        </p:nvSpPr>
        <p:spPr>
          <a:xfrm>
            <a:off x="1143000" y="3552825"/>
            <a:ext cx="114300" cy="114300"/>
          </a:xfrm>
          <a:prstGeom prst="roundRect">
            <a:avLst>
              <a:gd name="adj" fmla="val 50000"/>
            </a:avLst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8" name="Rechteck 27">
            <a:extLst>
              <a:ext uri="{FF2B5EF4-FFF2-40B4-BE49-F238E27FC236}">
                <a16:creationId xmlns:a16="http://schemas.microsoft.com/office/drawing/2014/main" id="{89CFEDDF-A818-5EEA-14E9-251306600C90}"/>
              </a:ext>
            </a:extLst>
          </p:cNvPr>
          <p:cNvSpPr>
            <a:spLocks noGrp="1"/>
          </p:cNvSpPr>
          <p:nvPr/>
        </p:nvSpPr>
        <p:spPr>
          <a:xfrm>
            <a:off x="1409700" y="3505200"/>
            <a:ext cx="65913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142B3D"/>
                </a:solidFill>
              </a:defRPr>
            </a:pPr>
            <a:r>
              <a:rPr sz="1200" b="0">
                <a:solidFill>
                  <a:srgbClr val="142B3D"/>
                </a:solidFill>
              </a:rPr>
              <a:t>Eltern werden informiert und beteiligt.</a:t>
            </a:r>
          </a:p>
        </p:txBody>
      </p:sp>
      <p:sp>
        <p:nvSpPr>
          <p:cNvPr id="29" name="Abgerundetes Rechteck 28">
            <a:extLst>
              <a:ext uri="{FF2B5EF4-FFF2-40B4-BE49-F238E27FC236}">
                <a16:creationId xmlns:a16="http://schemas.microsoft.com/office/drawing/2014/main" id="{068F366B-CA80-A7A1-F3DD-B52E1898ACA4}"/>
              </a:ext>
            </a:extLst>
          </p:cNvPr>
          <p:cNvSpPr>
            <a:spLocks noGrp="1"/>
          </p:cNvSpPr>
          <p:nvPr/>
        </p:nvSpPr>
        <p:spPr>
          <a:xfrm>
            <a:off x="1143000" y="3962400"/>
            <a:ext cx="114300" cy="114300"/>
          </a:xfrm>
          <a:prstGeom prst="roundRect">
            <a:avLst>
              <a:gd name="adj" fmla="val 50000"/>
            </a:avLst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30" name="Rechteck 29">
            <a:extLst>
              <a:ext uri="{FF2B5EF4-FFF2-40B4-BE49-F238E27FC236}">
                <a16:creationId xmlns:a16="http://schemas.microsoft.com/office/drawing/2014/main" id="{007C5702-6F37-AACD-ED49-02A4F2F57C6C}"/>
              </a:ext>
            </a:extLst>
          </p:cNvPr>
          <p:cNvSpPr>
            <a:spLocks noGrp="1"/>
          </p:cNvSpPr>
          <p:nvPr/>
        </p:nvSpPr>
        <p:spPr>
          <a:xfrm>
            <a:off x="1409700" y="3914775"/>
            <a:ext cx="65913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142B3D"/>
                </a:solidFill>
              </a:defRPr>
            </a:pPr>
            <a:r>
              <a:rPr sz="1200" b="0">
                <a:solidFill>
                  <a:srgbClr val="142B3D"/>
                </a:solidFill>
              </a:rPr>
              <a:t>Die beauftragte Förderschule übernimmt Diagnostik und Gutachten.</a:t>
            </a:r>
          </a:p>
        </p:txBody>
      </p:sp>
      <p:sp>
        <p:nvSpPr>
          <p:cNvPr id="31" name="Abgerundetes Rechteck 30">
            <a:extLst>
              <a:ext uri="{FF2B5EF4-FFF2-40B4-BE49-F238E27FC236}">
                <a16:creationId xmlns:a16="http://schemas.microsoft.com/office/drawing/2014/main" id="{8D80865E-4CC0-C15C-49B0-84B359C392BF}"/>
              </a:ext>
            </a:extLst>
          </p:cNvPr>
          <p:cNvSpPr>
            <a:spLocks noGrp="1"/>
          </p:cNvSpPr>
          <p:nvPr/>
        </p:nvSpPr>
        <p:spPr>
          <a:xfrm>
            <a:off x="1143000" y="4371975"/>
            <a:ext cx="114300" cy="114300"/>
          </a:xfrm>
          <a:prstGeom prst="roundRect">
            <a:avLst>
              <a:gd name="adj" fmla="val 50000"/>
            </a:avLst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32" name="Rechteck 31">
            <a:extLst>
              <a:ext uri="{FF2B5EF4-FFF2-40B4-BE49-F238E27FC236}">
                <a16:creationId xmlns:a16="http://schemas.microsoft.com/office/drawing/2014/main" id="{781DDA91-6741-116E-9200-E0C7E5D2DD47}"/>
              </a:ext>
            </a:extLst>
          </p:cNvPr>
          <p:cNvSpPr>
            <a:spLocks noGrp="1"/>
          </p:cNvSpPr>
          <p:nvPr/>
        </p:nvSpPr>
        <p:spPr>
          <a:xfrm>
            <a:off x="1409700" y="4324350"/>
            <a:ext cx="65913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142B3D"/>
                </a:solidFill>
              </a:defRPr>
            </a:pPr>
            <a:r>
              <a:rPr sz="1200" b="0" dirty="0">
                <a:solidFill>
                  <a:srgbClr val="142B3D"/>
                </a:solidFill>
              </a:rPr>
              <a:t>Bis </a:t>
            </a:r>
            <a:r>
              <a:rPr sz="1200" b="0" dirty="0" err="1">
                <a:solidFill>
                  <a:srgbClr val="142B3D"/>
                </a:solidFill>
              </a:rPr>
              <a:t>zur</a:t>
            </a:r>
            <a:r>
              <a:rPr sz="1200" b="0" dirty="0">
                <a:solidFill>
                  <a:srgbClr val="142B3D"/>
                </a:solidFill>
              </a:rPr>
              <a:t> Frist muss das </a:t>
            </a:r>
            <a:r>
              <a:rPr sz="1200" b="0" dirty="0" err="1">
                <a:solidFill>
                  <a:srgbClr val="142B3D"/>
                </a:solidFill>
              </a:rPr>
              <a:t>Verfahren</a:t>
            </a:r>
            <a:r>
              <a:rPr sz="1200" b="0" dirty="0">
                <a:solidFill>
                  <a:srgbClr val="142B3D"/>
                </a:solidFill>
              </a:rPr>
              <a:t> </a:t>
            </a:r>
            <a:r>
              <a:rPr sz="1200" b="0" dirty="0" err="1">
                <a:solidFill>
                  <a:srgbClr val="142B3D"/>
                </a:solidFill>
              </a:rPr>
              <a:t>eingeleitet</a:t>
            </a:r>
            <a:r>
              <a:rPr sz="1200" b="0" dirty="0">
                <a:solidFill>
                  <a:srgbClr val="142B3D"/>
                </a:solidFill>
              </a:rPr>
              <a:t> sein – nicht das </a:t>
            </a:r>
            <a:r>
              <a:rPr sz="1200" b="0" dirty="0" err="1">
                <a:solidFill>
                  <a:srgbClr val="142B3D"/>
                </a:solidFill>
              </a:rPr>
              <a:t>Gutachten</a:t>
            </a:r>
            <a:r>
              <a:rPr sz="1200" b="0" dirty="0">
                <a:solidFill>
                  <a:srgbClr val="142B3D"/>
                </a:solidFill>
              </a:rPr>
              <a:t> </a:t>
            </a:r>
            <a:r>
              <a:rPr sz="1200" b="0" dirty="0" err="1">
                <a:solidFill>
                  <a:srgbClr val="142B3D"/>
                </a:solidFill>
              </a:rPr>
              <a:t>abgeschlossen</a:t>
            </a:r>
            <a:r>
              <a:rPr sz="1200" b="0" dirty="0">
                <a:solidFill>
                  <a:srgbClr val="142B3D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928347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eck 15">
            <a:extLst>
              <a:ext uri="{FF2B5EF4-FFF2-40B4-BE49-F238E27FC236}">
                <a16:creationId xmlns:a16="http://schemas.microsoft.com/office/drawing/2014/main" id="{9E7FF364-AA00-480D-8393-F0E0AC8CBB40}"/>
              </a:ext>
            </a:extLst>
          </p:cNvPr>
          <p:cNvSpPr>
            <a:spLocks noGrp="1"/>
          </p:cNvSpPr>
          <p:nvPr/>
        </p:nvSpPr>
        <p:spPr>
          <a:xfrm>
            <a:off x="476250" y="323850"/>
            <a:ext cx="671512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>
                <a:solidFill>
                  <a:srgbClr val="142B3D"/>
                </a:solidFill>
              </a:defRPr>
            </a:pPr>
            <a:r>
              <a:rPr sz="2100" b="1" dirty="0">
                <a:solidFill>
                  <a:srgbClr val="142B3D"/>
                </a:solidFill>
              </a:rPr>
              <a:t>Vor der </a:t>
            </a:r>
            <a:r>
              <a:rPr sz="2100" b="1" dirty="0" err="1">
                <a:solidFill>
                  <a:srgbClr val="142B3D"/>
                </a:solidFill>
              </a:rPr>
              <a:t>Gutachteneröffnung</a:t>
            </a:r>
            <a:r>
              <a:rPr sz="2100" b="1" dirty="0">
                <a:solidFill>
                  <a:srgbClr val="142B3D"/>
                </a:solidFill>
              </a:rPr>
              <a:t> </a:t>
            </a:r>
            <a:r>
              <a:rPr sz="2100" b="1" dirty="0" err="1">
                <a:solidFill>
                  <a:srgbClr val="142B3D"/>
                </a:solidFill>
              </a:rPr>
              <a:t>steht</a:t>
            </a:r>
            <a:r>
              <a:rPr sz="2100" b="1" dirty="0">
                <a:solidFill>
                  <a:srgbClr val="142B3D"/>
                </a:solidFill>
              </a:rPr>
              <a:t> </a:t>
            </a:r>
            <a:r>
              <a:rPr sz="2100" b="1" dirty="0" err="1">
                <a:solidFill>
                  <a:srgbClr val="142B3D"/>
                </a:solidFill>
              </a:rPr>
              <a:t>ein</a:t>
            </a:r>
            <a:r>
              <a:rPr lang="de-DE" sz="2100" b="1" dirty="0">
                <a:solidFill>
                  <a:srgbClr val="142B3D"/>
                </a:solidFill>
              </a:rPr>
              <a:t> Kooperatives </a:t>
            </a:r>
            <a:r>
              <a:rPr sz="2100" b="1" dirty="0" err="1">
                <a:solidFill>
                  <a:srgbClr val="142B3D"/>
                </a:solidFill>
              </a:rPr>
              <a:t>Konsultationsgespräch</a:t>
            </a:r>
            <a:endParaRPr sz="2100" b="1" dirty="0">
              <a:solidFill>
                <a:srgbClr val="142B3D"/>
              </a:solidFill>
            </a:endParaRP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ED4C7104-F097-45B7-BA55-230A868A96D7}"/>
              </a:ext>
            </a:extLst>
          </p:cNvPr>
          <p:cNvSpPr>
            <a:spLocks noGrp="1"/>
          </p:cNvSpPr>
          <p:nvPr/>
        </p:nvSpPr>
        <p:spPr>
          <a:xfrm>
            <a:off x="476250" y="1038225"/>
            <a:ext cx="895350" cy="47625"/>
          </a:xfrm>
          <a:prstGeom prst="rect">
            <a:avLst/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4955932C-C820-4E8D-868D-1FDB129C7170}"/>
              </a:ext>
            </a:extLst>
          </p:cNvPr>
          <p:cNvSpPr>
            <a:spLocks noGrp="1"/>
          </p:cNvSpPr>
          <p:nvPr/>
        </p:nvSpPr>
        <p:spPr>
          <a:xfrm>
            <a:off x="476250" y="1524000"/>
            <a:ext cx="25908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350" b="1">
                <a:solidFill>
                  <a:srgbClr val="2F725E"/>
                </a:solidFill>
              </a:defRPr>
            </a:pPr>
            <a:r>
              <a:rPr sz="1350" b="1">
                <a:solidFill>
                  <a:srgbClr val="2F725E"/>
                </a:solidFill>
              </a:rPr>
              <a:t>Kontakt aufnehmen</a:t>
            </a:r>
          </a:p>
        </p:txBody>
      </p:sp>
      <p:sp>
        <p:nvSpPr>
          <p:cNvPr id="6" name="Abgerundetes Rechteck 5">
            <a:extLst>
              <a:ext uri="{FF2B5EF4-FFF2-40B4-BE49-F238E27FC236}">
                <a16:creationId xmlns:a16="http://schemas.microsoft.com/office/drawing/2014/main" id="{7059A7D0-D45C-4313-A947-D41C84B2D5E1}"/>
              </a:ext>
            </a:extLst>
          </p:cNvPr>
          <p:cNvSpPr>
            <a:spLocks noGrp="1"/>
          </p:cNvSpPr>
          <p:nvPr/>
        </p:nvSpPr>
        <p:spPr>
          <a:xfrm>
            <a:off x="476250" y="1905000"/>
            <a:ext cx="2590800" cy="2047875"/>
          </a:xfrm>
          <a:prstGeom prst="roundRect">
            <a:avLst>
              <a:gd name="adj" fmla="val 5581"/>
            </a:avLst>
          </a:prstGeom>
          <a:solidFill>
            <a:srgbClr val="EDF8F3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D22CD26D-49BB-4FFD-B119-B7701D183E4E}"/>
              </a:ext>
            </a:extLst>
          </p:cNvPr>
          <p:cNvSpPr>
            <a:spLocks noGrp="1"/>
          </p:cNvSpPr>
          <p:nvPr/>
        </p:nvSpPr>
        <p:spPr>
          <a:xfrm>
            <a:off x="647700" y="2152650"/>
            <a:ext cx="2247900" cy="1666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  <a:defRPr sz="1200" b="0">
                <a:solidFill>
                  <a:srgbClr val="142B3D"/>
                </a:solidFill>
              </a:defRPr>
            </a:pPr>
            <a:r>
              <a:rPr sz="1200" b="0" dirty="0">
                <a:solidFill>
                  <a:srgbClr val="142B3D"/>
                </a:solidFill>
              </a:rPr>
              <a:t>Die </a:t>
            </a:r>
            <a:r>
              <a:rPr sz="1200" b="0" dirty="0" err="1">
                <a:solidFill>
                  <a:srgbClr val="142B3D"/>
                </a:solidFill>
              </a:rPr>
              <a:t>beauftragte</a:t>
            </a:r>
            <a:r>
              <a:rPr sz="1200" b="0" dirty="0">
                <a:solidFill>
                  <a:srgbClr val="142B3D"/>
                </a:solidFill>
              </a:rPr>
              <a:t> </a:t>
            </a:r>
            <a:r>
              <a:rPr sz="1200" b="0" dirty="0" err="1">
                <a:solidFill>
                  <a:srgbClr val="142B3D"/>
                </a:solidFill>
              </a:rPr>
              <a:t>Förderschullehrkraft</a:t>
            </a:r>
            <a:r>
              <a:rPr sz="1200" b="0" dirty="0">
                <a:solidFill>
                  <a:srgbClr val="142B3D"/>
                </a:solidFill>
              </a:rPr>
              <a:t> </a:t>
            </a:r>
            <a:r>
              <a:rPr sz="1200" b="0" dirty="0" err="1">
                <a:solidFill>
                  <a:srgbClr val="142B3D"/>
                </a:solidFill>
              </a:rPr>
              <a:t>kontaktiert</a:t>
            </a:r>
            <a:r>
              <a:rPr sz="1200" b="0" dirty="0">
                <a:solidFill>
                  <a:srgbClr val="142B3D"/>
                </a:solidFill>
              </a:rPr>
              <a:t> Kita, </a:t>
            </a:r>
            <a:r>
              <a:rPr sz="1200" b="0" dirty="0" err="1">
                <a:solidFill>
                  <a:srgbClr val="142B3D"/>
                </a:solidFill>
              </a:rPr>
              <a:t>Eltern</a:t>
            </a:r>
            <a:r>
              <a:rPr sz="1200" b="0" dirty="0">
                <a:solidFill>
                  <a:srgbClr val="142B3D"/>
                </a:solidFill>
              </a:rPr>
              <a:t> und </a:t>
            </a:r>
            <a:r>
              <a:rPr sz="1200" b="0" dirty="0" err="1">
                <a:solidFill>
                  <a:srgbClr val="142B3D"/>
                </a:solidFill>
              </a:rPr>
              <a:t>Grundschule</a:t>
            </a:r>
            <a:r>
              <a:rPr sz="1200" b="0" dirty="0">
                <a:solidFill>
                  <a:srgbClr val="142B3D"/>
                </a:solidFill>
              </a:rPr>
              <a:t>.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867E08E4-CE77-47A3-A23E-4A070AFC0BEA}"/>
              </a:ext>
            </a:extLst>
          </p:cNvPr>
          <p:cNvSpPr>
            <a:spLocks noGrp="1"/>
          </p:cNvSpPr>
          <p:nvPr/>
        </p:nvSpPr>
        <p:spPr>
          <a:xfrm>
            <a:off x="3276600" y="1524000"/>
            <a:ext cx="25908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350" b="1">
                <a:solidFill>
                  <a:srgbClr val="2F725E"/>
                </a:solidFill>
              </a:defRPr>
            </a:pPr>
            <a:r>
              <a:rPr sz="1350" b="1">
                <a:solidFill>
                  <a:srgbClr val="2F725E"/>
                </a:solidFill>
              </a:rPr>
              <a:t>Gemeinsam klären</a:t>
            </a:r>
          </a:p>
        </p:txBody>
      </p:sp>
      <p:sp>
        <p:nvSpPr>
          <p:cNvPr id="9" name="Abgerundetes Rechteck 8">
            <a:extLst>
              <a:ext uri="{FF2B5EF4-FFF2-40B4-BE49-F238E27FC236}">
                <a16:creationId xmlns:a16="http://schemas.microsoft.com/office/drawing/2014/main" id="{000CB4D4-9DEC-47FB-961C-887254D0D20A}"/>
              </a:ext>
            </a:extLst>
          </p:cNvPr>
          <p:cNvSpPr>
            <a:spLocks noGrp="1"/>
          </p:cNvSpPr>
          <p:nvPr/>
        </p:nvSpPr>
        <p:spPr>
          <a:xfrm>
            <a:off x="3276600" y="1905000"/>
            <a:ext cx="2590800" cy="2047875"/>
          </a:xfrm>
          <a:prstGeom prst="roundRect">
            <a:avLst>
              <a:gd name="adj" fmla="val 5581"/>
            </a:avLst>
          </a:prstGeom>
          <a:solidFill>
            <a:srgbClr val="EDF8F3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D57DCB31-4E02-4F22-A84D-B6276241F565}"/>
              </a:ext>
            </a:extLst>
          </p:cNvPr>
          <p:cNvSpPr>
            <a:spLocks noGrp="1"/>
          </p:cNvSpPr>
          <p:nvPr/>
        </p:nvSpPr>
        <p:spPr>
          <a:xfrm>
            <a:off x="3448050" y="2152650"/>
            <a:ext cx="2247900" cy="1666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  <a:defRPr sz="1200" b="0">
                <a:solidFill>
                  <a:srgbClr val="142B3D"/>
                </a:solidFill>
              </a:defRPr>
            </a:pPr>
            <a:r>
              <a:rPr sz="1200" b="0" dirty="0">
                <a:solidFill>
                  <a:srgbClr val="142B3D"/>
                </a:solidFill>
              </a:rPr>
              <a:t>Sind die </a:t>
            </a:r>
            <a:r>
              <a:rPr sz="1200" b="0" dirty="0" err="1">
                <a:solidFill>
                  <a:srgbClr val="142B3D"/>
                </a:solidFill>
              </a:rPr>
              <a:t>Voraussetzungen</a:t>
            </a:r>
            <a:r>
              <a:rPr sz="1200" b="0" dirty="0">
                <a:solidFill>
                  <a:srgbClr val="142B3D"/>
                </a:solidFill>
              </a:rPr>
              <a:t> und </a:t>
            </a:r>
            <a:r>
              <a:rPr sz="1200" b="0" dirty="0" err="1">
                <a:solidFill>
                  <a:srgbClr val="142B3D"/>
                </a:solidFill>
              </a:rPr>
              <a:t>Unterlagen</a:t>
            </a:r>
            <a:r>
              <a:rPr sz="1200" b="0" dirty="0">
                <a:solidFill>
                  <a:srgbClr val="142B3D"/>
                </a:solidFill>
              </a:rPr>
              <a:t> </a:t>
            </a:r>
            <a:r>
              <a:rPr sz="1200" b="0" dirty="0" err="1">
                <a:solidFill>
                  <a:srgbClr val="142B3D"/>
                </a:solidFill>
              </a:rPr>
              <a:t>tragfähig</a:t>
            </a:r>
            <a:r>
              <a:rPr sz="1200" b="0" dirty="0">
                <a:solidFill>
                  <a:srgbClr val="142B3D"/>
                </a:solidFill>
              </a:rPr>
              <a:t>?</a:t>
            </a:r>
            <a:endParaRPr lang="de-DE" sz="1200" b="0" dirty="0">
              <a:solidFill>
                <a:srgbClr val="142B3D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  <a:defRPr sz="1200" b="0">
                <a:solidFill>
                  <a:srgbClr val="142B3D"/>
                </a:solidFill>
              </a:defRPr>
            </a:pPr>
            <a:endParaRPr sz="1200" b="0" dirty="0">
              <a:solidFill>
                <a:srgbClr val="142B3D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  <a:defRPr sz="1200" b="0">
                <a:solidFill>
                  <a:srgbClr val="142B3D"/>
                </a:solidFill>
              </a:defRPr>
            </a:pPr>
            <a:r>
              <a:rPr sz="1200" b="0" dirty="0" err="1">
                <a:solidFill>
                  <a:srgbClr val="142B3D"/>
                </a:solidFill>
              </a:rPr>
              <a:t>Gibt</a:t>
            </a:r>
            <a:r>
              <a:rPr sz="1200" b="0" dirty="0">
                <a:solidFill>
                  <a:srgbClr val="142B3D"/>
                </a:solidFill>
              </a:rPr>
              <a:t> es </a:t>
            </a:r>
            <a:r>
              <a:rPr sz="1200" b="0" dirty="0" err="1">
                <a:solidFill>
                  <a:srgbClr val="142B3D"/>
                </a:solidFill>
              </a:rPr>
              <a:t>Bedenken</a:t>
            </a:r>
            <a:r>
              <a:rPr sz="1200" b="0" dirty="0">
                <a:solidFill>
                  <a:srgbClr val="142B3D"/>
                </a:solidFill>
              </a:rPr>
              <a:t>?</a:t>
            </a:r>
            <a:endParaRPr lang="de-DE" sz="1200" b="0" dirty="0">
              <a:solidFill>
                <a:srgbClr val="142B3D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  <a:defRPr sz="1200" b="0">
                <a:solidFill>
                  <a:srgbClr val="142B3D"/>
                </a:solidFill>
              </a:defRPr>
            </a:pPr>
            <a:endParaRPr sz="1200" b="0" dirty="0">
              <a:solidFill>
                <a:srgbClr val="142B3D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  <a:defRPr sz="1200" b="0">
                <a:solidFill>
                  <a:srgbClr val="142B3D"/>
                </a:solidFill>
              </a:defRPr>
            </a:pPr>
            <a:r>
              <a:rPr sz="1200" b="0" dirty="0">
                <a:solidFill>
                  <a:srgbClr val="142B3D"/>
                </a:solidFill>
              </a:rPr>
              <a:t>Soll das </a:t>
            </a:r>
            <a:r>
              <a:rPr sz="1200" b="0" dirty="0" err="1">
                <a:solidFill>
                  <a:srgbClr val="142B3D"/>
                </a:solidFill>
              </a:rPr>
              <a:t>Verfahren</a:t>
            </a:r>
            <a:r>
              <a:rPr sz="1200" b="0" dirty="0">
                <a:solidFill>
                  <a:srgbClr val="142B3D"/>
                </a:solidFill>
              </a:rPr>
              <a:t> </a:t>
            </a:r>
            <a:r>
              <a:rPr sz="1200" b="0" dirty="0" err="1">
                <a:solidFill>
                  <a:srgbClr val="142B3D"/>
                </a:solidFill>
              </a:rPr>
              <a:t>eröffnet</a:t>
            </a:r>
            <a:r>
              <a:rPr sz="1200" b="0" dirty="0">
                <a:solidFill>
                  <a:srgbClr val="142B3D"/>
                </a:solidFill>
              </a:rPr>
              <a:t> </a:t>
            </a:r>
            <a:r>
              <a:rPr sz="1200" b="0" dirty="0" err="1">
                <a:solidFill>
                  <a:srgbClr val="142B3D"/>
                </a:solidFill>
              </a:rPr>
              <a:t>werden</a:t>
            </a:r>
            <a:r>
              <a:rPr sz="1200" b="0" dirty="0">
                <a:solidFill>
                  <a:srgbClr val="142B3D"/>
                </a:solidFill>
              </a:rPr>
              <a:t>?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3EA0AB2D-53E3-4C63-8CFF-BABA92514B8F}"/>
              </a:ext>
            </a:extLst>
          </p:cNvPr>
          <p:cNvSpPr>
            <a:spLocks noGrp="1"/>
          </p:cNvSpPr>
          <p:nvPr/>
        </p:nvSpPr>
        <p:spPr>
          <a:xfrm>
            <a:off x="6076950" y="1524000"/>
            <a:ext cx="25908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350" b="1">
                <a:solidFill>
                  <a:srgbClr val="2F725E"/>
                </a:solidFill>
              </a:defRPr>
            </a:pPr>
            <a:r>
              <a:rPr sz="1350" b="1">
                <a:solidFill>
                  <a:srgbClr val="2F725E"/>
                </a:solidFill>
              </a:rPr>
              <a:t>Verfahren fortführen</a:t>
            </a:r>
          </a:p>
        </p:txBody>
      </p:sp>
      <p:sp>
        <p:nvSpPr>
          <p:cNvPr id="12" name="Abgerundetes Rechteck 11">
            <a:extLst>
              <a:ext uri="{FF2B5EF4-FFF2-40B4-BE49-F238E27FC236}">
                <a16:creationId xmlns:a16="http://schemas.microsoft.com/office/drawing/2014/main" id="{022CA42D-3AB9-4172-975C-4429BC134B65}"/>
              </a:ext>
            </a:extLst>
          </p:cNvPr>
          <p:cNvSpPr>
            <a:spLocks noGrp="1"/>
          </p:cNvSpPr>
          <p:nvPr/>
        </p:nvSpPr>
        <p:spPr>
          <a:xfrm>
            <a:off x="6076950" y="1905000"/>
            <a:ext cx="2590800" cy="2047875"/>
          </a:xfrm>
          <a:prstGeom prst="roundRect">
            <a:avLst>
              <a:gd name="adj" fmla="val 5581"/>
            </a:avLst>
          </a:prstGeom>
          <a:solidFill>
            <a:srgbClr val="EDF8F3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BB5269DD-4A18-4EEC-A04F-F27ED1F39530}"/>
              </a:ext>
            </a:extLst>
          </p:cNvPr>
          <p:cNvSpPr>
            <a:spLocks noGrp="1"/>
          </p:cNvSpPr>
          <p:nvPr/>
        </p:nvSpPr>
        <p:spPr>
          <a:xfrm>
            <a:off x="6248400" y="2152650"/>
            <a:ext cx="2247900" cy="1666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  <a:defRPr sz="1200" b="0">
                <a:solidFill>
                  <a:srgbClr val="142B3D"/>
                </a:solidFill>
              </a:defRPr>
            </a:pPr>
            <a:r>
              <a:rPr sz="1200" b="0">
                <a:solidFill>
                  <a:srgbClr val="142B3D"/>
                </a:solidFill>
              </a:rPr>
              <a:t>Nach der Konsultation erfolgt die sonderpädagogische Diagnostik und anschließend das Gutachten.</a:t>
            </a:r>
          </a:p>
        </p:txBody>
      </p:sp>
      <p:sp>
        <p:nvSpPr>
          <p:cNvPr id="14" name="Abgerundetes Rechteck 13">
            <a:extLst>
              <a:ext uri="{FF2B5EF4-FFF2-40B4-BE49-F238E27FC236}">
                <a16:creationId xmlns:a16="http://schemas.microsoft.com/office/drawing/2014/main" id="{6630AED6-F6B1-4B2F-8F91-5E6EB5B0E230}"/>
              </a:ext>
            </a:extLst>
          </p:cNvPr>
          <p:cNvSpPr>
            <a:spLocks noGrp="1"/>
          </p:cNvSpPr>
          <p:nvPr/>
        </p:nvSpPr>
        <p:spPr>
          <a:xfrm>
            <a:off x="952500" y="4162425"/>
            <a:ext cx="7239000" cy="457200"/>
          </a:xfrm>
          <a:prstGeom prst="roundRect">
            <a:avLst>
              <a:gd name="adj" fmla="val 25000"/>
            </a:avLst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58202E5D-52FD-4A24-90D4-094B149FB4F3}"/>
              </a:ext>
            </a:extLst>
          </p:cNvPr>
          <p:cNvSpPr>
            <a:spLocks noGrp="1"/>
          </p:cNvSpPr>
          <p:nvPr/>
        </p:nvSpPr>
        <p:spPr>
          <a:xfrm>
            <a:off x="1123950" y="4276725"/>
            <a:ext cx="68961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75" b="1">
                <a:solidFill>
                  <a:srgbClr val="2F725E"/>
                </a:solidFill>
              </a:defRPr>
            </a:pPr>
            <a:r>
              <a:rPr sz="1275" b="1">
                <a:solidFill>
                  <a:srgbClr val="2F725E"/>
                </a:solidFill>
              </a:rPr>
              <a:t>Neu im Verfahren: kooperative Klärung vor der eigentlichen Gutachteneröffnung.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F3D0144-B7E2-4730-9E83-22ADB3750EF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9689" t="7592" r="47284" b="64815"/>
          <a:stretch>
            <a:fillRect/>
          </a:stretch>
        </p:blipFill>
        <p:spPr>
          <a:xfrm>
            <a:off x="8198040" y="142875"/>
            <a:ext cx="678952" cy="802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5474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hteck 26">
            <a:extLst>
              <a:ext uri="{FF2B5EF4-FFF2-40B4-BE49-F238E27FC236}">
                <a16:creationId xmlns:a16="http://schemas.microsoft.com/office/drawing/2014/main" id="{A904247D-8355-4A76-B9D9-082FFD80C6A3}"/>
              </a:ext>
            </a:extLst>
          </p:cNvPr>
          <p:cNvSpPr>
            <a:spLocks noGrp="1"/>
          </p:cNvSpPr>
          <p:nvPr/>
        </p:nvSpPr>
        <p:spPr>
          <a:xfrm>
            <a:off x="476250" y="323850"/>
            <a:ext cx="671512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>
                <a:solidFill>
                  <a:srgbClr val="142B3D"/>
                </a:solidFill>
              </a:defRPr>
            </a:pPr>
            <a:r>
              <a:rPr sz="2100" b="1">
                <a:solidFill>
                  <a:srgbClr val="142B3D"/>
                </a:solidFill>
              </a:rPr>
              <a:t>Neue Vorgaben verändern die sonderpädagogischen Wege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AA9E4061-7666-43C8-A63E-6F92E1897A28}"/>
              </a:ext>
            </a:extLst>
          </p:cNvPr>
          <p:cNvSpPr>
            <a:spLocks noGrp="1"/>
          </p:cNvSpPr>
          <p:nvPr/>
        </p:nvSpPr>
        <p:spPr>
          <a:xfrm>
            <a:off x="476250" y="1038225"/>
            <a:ext cx="895350" cy="47625"/>
          </a:xfrm>
          <a:prstGeom prst="rect">
            <a:avLst/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5" name="Abgerundetes Rechteck 4">
            <a:extLst>
              <a:ext uri="{FF2B5EF4-FFF2-40B4-BE49-F238E27FC236}">
                <a16:creationId xmlns:a16="http://schemas.microsoft.com/office/drawing/2014/main" id="{813F6F66-8822-461F-A1DA-B2C591F8D05E}"/>
              </a:ext>
            </a:extLst>
          </p:cNvPr>
          <p:cNvSpPr>
            <a:spLocks noGrp="1"/>
          </p:cNvSpPr>
          <p:nvPr/>
        </p:nvSpPr>
        <p:spPr>
          <a:xfrm>
            <a:off x="523875" y="1381125"/>
            <a:ext cx="3857625" cy="2667000"/>
          </a:xfrm>
          <a:prstGeom prst="roundRect">
            <a:avLst>
              <a:gd name="adj" fmla="val 4286"/>
            </a:avLst>
          </a:prstGeom>
          <a:solidFill>
            <a:srgbClr val="EDF8F3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6581DD0B-963B-408C-9061-DDE33D27D812}"/>
              </a:ext>
            </a:extLst>
          </p:cNvPr>
          <p:cNvSpPr>
            <a:spLocks noGrp="1"/>
          </p:cNvSpPr>
          <p:nvPr/>
        </p:nvSpPr>
        <p:spPr>
          <a:xfrm>
            <a:off x="714375" y="1619250"/>
            <a:ext cx="3476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500" b="1">
                <a:solidFill>
                  <a:srgbClr val="2F725E"/>
                </a:solidFill>
              </a:defRPr>
            </a:pPr>
            <a:r>
              <a:rPr sz="1500" b="1">
                <a:solidFill>
                  <a:srgbClr val="2F725E"/>
                </a:solidFill>
              </a:rPr>
              <a:t>Förderschwerpunkt Sprache</a:t>
            </a:r>
          </a:p>
        </p:txBody>
      </p:sp>
      <p:sp>
        <p:nvSpPr>
          <p:cNvPr id="7" name="Abgerundetes Rechteck 6">
            <a:extLst>
              <a:ext uri="{FF2B5EF4-FFF2-40B4-BE49-F238E27FC236}">
                <a16:creationId xmlns:a16="http://schemas.microsoft.com/office/drawing/2014/main" id="{A9AED5F5-0C6C-454C-B591-5C144E0C045F}"/>
              </a:ext>
            </a:extLst>
          </p:cNvPr>
          <p:cNvSpPr>
            <a:spLocks noGrp="1"/>
          </p:cNvSpPr>
          <p:nvPr/>
        </p:nvSpPr>
        <p:spPr>
          <a:xfrm>
            <a:off x="762000" y="2190750"/>
            <a:ext cx="114300" cy="114300"/>
          </a:xfrm>
          <a:prstGeom prst="roundRect">
            <a:avLst>
              <a:gd name="adj" fmla="val 50000"/>
            </a:avLst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3B9E1B77-C40A-43EE-BB5D-9DB9D2B6A321}"/>
              </a:ext>
            </a:extLst>
          </p:cNvPr>
          <p:cNvSpPr>
            <a:spLocks noGrp="1"/>
          </p:cNvSpPr>
          <p:nvPr/>
        </p:nvSpPr>
        <p:spPr>
          <a:xfrm>
            <a:off x="1028700" y="2143125"/>
            <a:ext cx="30670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142B3D"/>
                </a:solidFill>
              </a:defRPr>
            </a:pPr>
            <a:r>
              <a:rPr sz="1125" b="0" dirty="0" err="1">
                <a:solidFill>
                  <a:srgbClr val="142B3D"/>
                </a:solidFill>
              </a:rPr>
              <a:t>Klärung</a:t>
            </a:r>
            <a:r>
              <a:rPr sz="1125" b="0" dirty="0">
                <a:solidFill>
                  <a:srgbClr val="142B3D"/>
                </a:solidFill>
              </a:rPr>
              <a:t> </a:t>
            </a:r>
            <a:r>
              <a:rPr sz="1125" b="0" dirty="0" err="1">
                <a:solidFill>
                  <a:srgbClr val="142B3D"/>
                </a:solidFill>
              </a:rPr>
              <a:t>grundsätzlich</a:t>
            </a:r>
            <a:r>
              <a:rPr sz="1125" b="0" dirty="0">
                <a:solidFill>
                  <a:srgbClr val="142B3D"/>
                </a:solidFill>
              </a:rPr>
              <a:t> </a:t>
            </a:r>
            <a:r>
              <a:rPr sz="1125" b="1" dirty="0" err="1">
                <a:solidFill>
                  <a:srgbClr val="142B3D"/>
                </a:solidFill>
              </a:rPr>
              <a:t>vor</a:t>
            </a:r>
            <a:r>
              <a:rPr sz="1125" b="1" dirty="0">
                <a:solidFill>
                  <a:srgbClr val="142B3D"/>
                </a:solidFill>
              </a:rPr>
              <a:t> der </a:t>
            </a:r>
            <a:r>
              <a:rPr sz="1125" b="1" dirty="0" err="1">
                <a:solidFill>
                  <a:srgbClr val="142B3D"/>
                </a:solidFill>
              </a:rPr>
              <a:t>Einschulung</a:t>
            </a:r>
            <a:endParaRPr sz="1125" b="1" dirty="0">
              <a:solidFill>
                <a:srgbClr val="142B3D"/>
              </a:solidFill>
            </a:endParaRPr>
          </a:p>
        </p:txBody>
      </p:sp>
      <p:sp>
        <p:nvSpPr>
          <p:cNvPr id="9" name="Abgerundetes Rechteck 8">
            <a:extLst>
              <a:ext uri="{FF2B5EF4-FFF2-40B4-BE49-F238E27FC236}">
                <a16:creationId xmlns:a16="http://schemas.microsoft.com/office/drawing/2014/main" id="{8CF6D455-56CC-4CA4-A16C-2ABF0A675CED}"/>
              </a:ext>
            </a:extLst>
          </p:cNvPr>
          <p:cNvSpPr>
            <a:spLocks noGrp="1"/>
          </p:cNvSpPr>
          <p:nvPr/>
        </p:nvSpPr>
        <p:spPr>
          <a:xfrm>
            <a:off x="762000" y="2657475"/>
            <a:ext cx="114300" cy="114300"/>
          </a:xfrm>
          <a:prstGeom prst="roundRect">
            <a:avLst>
              <a:gd name="adj" fmla="val 50000"/>
            </a:avLst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9A81443E-D537-4C0F-9781-35A6BD4444EA}"/>
              </a:ext>
            </a:extLst>
          </p:cNvPr>
          <p:cNvSpPr>
            <a:spLocks noGrp="1"/>
          </p:cNvSpPr>
          <p:nvPr/>
        </p:nvSpPr>
        <p:spPr>
          <a:xfrm>
            <a:off x="1028700" y="2609850"/>
            <a:ext cx="30670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142B3D"/>
                </a:solidFill>
              </a:defRPr>
            </a:pPr>
            <a:r>
              <a:rPr sz="1125" b="0" dirty="0" err="1">
                <a:solidFill>
                  <a:srgbClr val="142B3D"/>
                </a:solidFill>
              </a:rPr>
              <a:t>Späterer</a:t>
            </a:r>
            <a:r>
              <a:rPr sz="1125" b="0" dirty="0">
                <a:solidFill>
                  <a:srgbClr val="142B3D"/>
                </a:solidFill>
              </a:rPr>
              <a:t> </a:t>
            </a:r>
            <a:r>
              <a:rPr sz="1125" b="0" dirty="0" err="1">
                <a:solidFill>
                  <a:srgbClr val="142B3D"/>
                </a:solidFill>
              </a:rPr>
              <a:t>Wechsel</a:t>
            </a:r>
            <a:r>
              <a:rPr sz="1125" b="0" dirty="0">
                <a:solidFill>
                  <a:srgbClr val="142B3D"/>
                </a:solidFill>
              </a:rPr>
              <a:t> </a:t>
            </a:r>
            <a:r>
              <a:rPr sz="1125" b="0" dirty="0" err="1">
                <a:solidFill>
                  <a:srgbClr val="142B3D"/>
                </a:solidFill>
              </a:rPr>
              <a:t>regulär</a:t>
            </a:r>
            <a:r>
              <a:rPr sz="1125" b="0" dirty="0">
                <a:solidFill>
                  <a:srgbClr val="142B3D"/>
                </a:solidFill>
              </a:rPr>
              <a:t> </a:t>
            </a:r>
            <a:r>
              <a:rPr sz="1125" b="1" dirty="0">
                <a:solidFill>
                  <a:srgbClr val="142B3D"/>
                </a:solidFill>
              </a:rPr>
              <a:t>nicht </a:t>
            </a:r>
            <a:r>
              <a:rPr sz="1125" b="1" dirty="0" err="1">
                <a:solidFill>
                  <a:srgbClr val="142B3D"/>
                </a:solidFill>
              </a:rPr>
              <a:t>vorgesehen</a:t>
            </a:r>
            <a:endParaRPr sz="1125" b="1" dirty="0">
              <a:solidFill>
                <a:srgbClr val="142B3D"/>
              </a:solidFill>
            </a:endParaRPr>
          </a:p>
        </p:txBody>
      </p:sp>
      <p:sp>
        <p:nvSpPr>
          <p:cNvPr id="11" name="Abgerundetes Rechteck 10">
            <a:extLst>
              <a:ext uri="{FF2B5EF4-FFF2-40B4-BE49-F238E27FC236}">
                <a16:creationId xmlns:a16="http://schemas.microsoft.com/office/drawing/2014/main" id="{088E2D1F-A751-4412-975E-751EA6F4CC6B}"/>
              </a:ext>
            </a:extLst>
          </p:cNvPr>
          <p:cNvSpPr>
            <a:spLocks noGrp="1"/>
          </p:cNvSpPr>
          <p:nvPr/>
        </p:nvSpPr>
        <p:spPr>
          <a:xfrm>
            <a:off x="762000" y="3124200"/>
            <a:ext cx="114300" cy="114300"/>
          </a:xfrm>
          <a:prstGeom prst="roundRect">
            <a:avLst>
              <a:gd name="adj" fmla="val 50000"/>
            </a:avLst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5F614D14-A65C-4CEB-9812-3CB6FA4E0514}"/>
              </a:ext>
            </a:extLst>
          </p:cNvPr>
          <p:cNvSpPr>
            <a:spLocks noGrp="1"/>
          </p:cNvSpPr>
          <p:nvPr/>
        </p:nvSpPr>
        <p:spPr>
          <a:xfrm>
            <a:off x="1028700" y="3076575"/>
            <a:ext cx="30670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142B3D"/>
                </a:solidFill>
              </a:defRPr>
            </a:pPr>
            <a:r>
              <a:rPr sz="1125" b="0">
                <a:solidFill>
                  <a:srgbClr val="142B3D"/>
                </a:solidFill>
              </a:rPr>
              <a:t>Ausnahmen nur mit schulbehördlicher Genehmigung</a:t>
            </a:r>
          </a:p>
        </p:txBody>
      </p:sp>
      <p:sp>
        <p:nvSpPr>
          <p:cNvPr id="13" name="Abgerundetes Rechteck 12">
            <a:extLst>
              <a:ext uri="{FF2B5EF4-FFF2-40B4-BE49-F238E27FC236}">
                <a16:creationId xmlns:a16="http://schemas.microsoft.com/office/drawing/2014/main" id="{0C6566FE-6496-4603-A46C-A580B5D4E479}"/>
              </a:ext>
            </a:extLst>
          </p:cNvPr>
          <p:cNvSpPr>
            <a:spLocks noGrp="1"/>
          </p:cNvSpPr>
          <p:nvPr/>
        </p:nvSpPr>
        <p:spPr>
          <a:xfrm>
            <a:off x="762000" y="3590925"/>
            <a:ext cx="114300" cy="114300"/>
          </a:xfrm>
          <a:prstGeom prst="roundRect">
            <a:avLst>
              <a:gd name="adj" fmla="val 50000"/>
            </a:avLst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85002467-CC8F-4DBB-84C9-95D103436183}"/>
              </a:ext>
            </a:extLst>
          </p:cNvPr>
          <p:cNvSpPr>
            <a:spLocks noGrp="1"/>
          </p:cNvSpPr>
          <p:nvPr/>
        </p:nvSpPr>
        <p:spPr>
          <a:xfrm>
            <a:off x="1028700" y="3543300"/>
            <a:ext cx="30670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142B3D"/>
                </a:solidFill>
              </a:defRPr>
            </a:pPr>
            <a:r>
              <a:rPr sz="1125" b="0" dirty="0" err="1">
                <a:solidFill>
                  <a:srgbClr val="142B3D"/>
                </a:solidFill>
              </a:rPr>
              <a:t>Förderbedarf</a:t>
            </a:r>
            <a:r>
              <a:rPr sz="1125" b="0" dirty="0">
                <a:solidFill>
                  <a:srgbClr val="142B3D"/>
                </a:solidFill>
              </a:rPr>
              <a:t> </a:t>
            </a:r>
            <a:r>
              <a:rPr sz="1125" b="0" dirty="0" err="1">
                <a:solidFill>
                  <a:srgbClr val="142B3D"/>
                </a:solidFill>
              </a:rPr>
              <a:t>wird</a:t>
            </a:r>
            <a:r>
              <a:rPr sz="1125" b="0" dirty="0">
                <a:solidFill>
                  <a:srgbClr val="142B3D"/>
                </a:solidFill>
              </a:rPr>
              <a:t> auf </a:t>
            </a:r>
            <a:r>
              <a:rPr sz="1125" b="0" dirty="0" err="1">
                <a:solidFill>
                  <a:srgbClr val="142B3D"/>
                </a:solidFill>
              </a:rPr>
              <a:t>zwei</a:t>
            </a:r>
            <a:r>
              <a:rPr sz="1125" b="0" dirty="0">
                <a:solidFill>
                  <a:srgbClr val="142B3D"/>
                </a:solidFill>
              </a:rPr>
              <a:t> </a:t>
            </a:r>
            <a:r>
              <a:rPr lang="de-DE" sz="1125" b="0" dirty="0">
                <a:solidFill>
                  <a:srgbClr val="142B3D"/>
                </a:solidFill>
              </a:rPr>
              <a:t>(drei) </a:t>
            </a:r>
            <a:r>
              <a:rPr sz="1125" b="0" dirty="0">
                <a:solidFill>
                  <a:srgbClr val="142B3D"/>
                </a:solidFill>
              </a:rPr>
              <a:t>Jahre </a:t>
            </a:r>
            <a:r>
              <a:rPr sz="1125" b="0" dirty="0" err="1">
                <a:solidFill>
                  <a:srgbClr val="142B3D"/>
                </a:solidFill>
              </a:rPr>
              <a:t>befristet</a:t>
            </a:r>
            <a:endParaRPr sz="1125" b="0" dirty="0">
              <a:solidFill>
                <a:srgbClr val="142B3D"/>
              </a:solidFill>
            </a:endParaRPr>
          </a:p>
        </p:txBody>
      </p:sp>
      <p:sp>
        <p:nvSpPr>
          <p:cNvPr id="15" name="Abgerundetes Rechteck 14">
            <a:extLst>
              <a:ext uri="{FF2B5EF4-FFF2-40B4-BE49-F238E27FC236}">
                <a16:creationId xmlns:a16="http://schemas.microsoft.com/office/drawing/2014/main" id="{7D9B7B6C-7C71-4CF6-8678-5BB18CD5569E}"/>
              </a:ext>
            </a:extLst>
          </p:cNvPr>
          <p:cNvSpPr>
            <a:spLocks noGrp="1"/>
          </p:cNvSpPr>
          <p:nvPr/>
        </p:nvSpPr>
        <p:spPr>
          <a:xfrm>
            <a:off x="4762500" y="1381125"/>
            <a:ext cx="3857625" cy="2667000"/>
          </a:xfrm>
          <a:prstGeom prst="roundRect">
            <a:avLst>
              <a:gd name="adj" fmla="val 4286"/>
            </a:avLst>
          </a:prstGeom>
          <a:solidFill>
            <a:srgbClr val="F5F8FA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50DC4AA8-F557-4C15-BCC6-7885400F4020}"/>
              </a:ext>
            </a:extLst>
          </p:cNvPr>
          <p:cNvSpPr>
            <a:spLocks noGrp="1"/>
          </p:cNvSpPr>
          <p:nvPr/>
        </p:nvSpPr>
        <p:spPr>
          <a:xfrm>
            <a:off x="4953000" y="1619250"/>
            <a:ext cx="3476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500" b="1">
                <a:solidFill>
                  <a:srgbClr val="2F725E"/>
                </a:solidFill>
              </a:defRPr>
            </a:pPr>
            <a:r>
              <a:rPr sz="1500" b="1">
                <a:solidFill>
                  <a:srgbClr val="2F725E"/>
                </a:solidFill>
              </a:rPr>
              <a:t>Förderschwerpunkt Lernen</a:t>
            </a:r>
          </a:p>
        </p:txBody>
      </p:sp>
      <p:sp>
        <p:nvSpPr>
          <p:cNvPr id="17" name="Abgerundetes Rechteck 16">
            <a:extLst>
              <a:ext uri="{FF2B5EF4-FFF2-40B4-BE49-F238E27FC236}">
                <a16:creationId xmlns:a16="http://schemas.microsoft.com/office/drawing/2014/main" id="{98D1C747-1ACA-4CF4-8196-D1F5FBD7D829}"/>
              </a:ext>
            </a:extLst>
          </p:cNvPr>
          <p:cNvSpPr>
            <a:spLocks noGrp="1"/>
          </p:cNvSpPr>
          <p:nvPr/>
        </p:nvSpPr>
        <p:spPr>
          <a:xfrm>
            <a:off x="5000625" y="2190750"/>
            <a:ext cx="114300" cy="114300"/>
          </a:xfrm>
          <a:prstGeom prst="roundRect">
            <a:avLst>
              <a:gd name="adj" fmla="val 50000"/>
            </a:avLst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F626E7DD-A661-4A04-90DB-E54044BEAEE1}"/>
              </a:ext>
            </a:extLst>
          </p:cNvPr>
          <p:cNvSpPr>
            <a:spLocks noGrp="1"/>
          </p:cNvSpPr>
          <p:nvPr/>
        </p:nvSpPr>
        <p:spPr>
          <a:xfrm>
            <a:off x="5267325" y="2143125"/>
            <a:ext cx="30670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142B3D"/>
                </a:solidFill>
              </a:defRPr>
            </a:pPr>
            <a:r>
              <a:rPr sz="1125" b="0">
                <a:solidFill>
                  <a:srgbClr val="142B3D"/>
                </a:solidFill>
              </a:rPr>
              <a:t>Kein Feststellungsverfahren vor der Einschulung</a:t>
            </a:r>
          </a:p>
        </p:txBody>
      </p:sp>
      <p:sp>
        <p:nvSpPr>
          <p:cNvPr id="19" name="Abgerundetes Rechteck 18">
            <a:extLst>
              <a:ext uri="{FF2B5EF4-FFF2-40B4-BE49-F238E27FC236}">
                <a16:creationId xmlns:a16="http://schemas.microsoft.com/office/drawing/2014/main" id="{94DF4980-D8F6-4C72-BF0D-35CE5FF92F93}"/>
              </a:ext>
            </a:extLst>
          </p:cNvPr>
          <p:cNvSpPr>
            <a:spLocks noGrp="1"/>
          </p:cNvSpPr>
          <p:nvPr/>
        </p:nvSpPr>
        <p:spPr>
          <a:xfrm>
            <a:off x="5000625" y="2657475"/>
            <a:ext cx="114300" cy="114300"/>
          </a:xfrm>
          <a:prstGeom prst="roundRect">
            <a:avLst>
              <a:gd name="adj" fmla="val 50000"/>
            </a:avLst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7FD12926-6EF2-4FF1-91E7-FD187FDB2B3E}"/>
              </a:ext>
            </a:extLst>
          </p:cNvPr>
          <p:cNvSpPr>
            <a:spLocks noGrp="1"/>
          </p:cNvSpPr>
          <p:nvPr/>
        </p:nvSpPr>
        <p:spPr>
          <a:xfrm>
            <a:off x="5267325" y="2609850"/>
            <a:ext cx="30670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142B3D"/>
                </a:solidFill>
              </a:defRPr>
            </a:pPr>
            <a:r>
              <a:rPr sz="1125" b="0">
                <a:solidFill>
                  <a:srgbClr val="142B3D"/>
                </a:solidFill>
              </a:rPr>
              <a:t>Kein Verfahren in Klassenstufe 1 und 5</a:t>
            </a:r>
          </a:p>
        </p:txBody>
      </p:sp>
      <p:sp>
        <p:nvSpPr>
          <p:cNvPr id="21" name="Abgerundetes Rechteck 20">
            <a:extLst>
              <a:ext uri="{FF2B5EF4-FFF2-40B4-BE49-F238E27FC236}">
                <a16:creationId xmlns:a16="http://schemas.microsoft.com/office/drawing/2014/main" id="{1525219D-B565-4061-98E4-106E4429A587}"/>
              </a:ext>
            </a:extLst>
          </p:cNvPr>
          <p:cNvSpPr>
            <a:spLocks noGrp="1"/>
          </p:cNvSpPr>
          <p:nvPr/>
        </p:nvSpPr>
        <p:spPr>
          <a:xfrm>
            <a:off x="5000625" y="3124200"/>
            <a:ext cx="114300" cy="114300"/>
          </a:xfrm>
          <a:prstGeom prst="roundRect">
            <a:avLst>
              <a:gd name="adj" fmla="val 50000"/>
            </a:avLst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4D11AD5A-5310-49AA-961B-4BAD4C4F0142}"/>
              </a:ext>
            </a:extLst>
          </p:cNvPr>
          <p:cNvSpPr>
            <a:spLocks noGrp="1"/>
          </p:cNvSpPr>
          <p:nvPr/>
        </p:nvSpPr>
        <p:spPr>
          <a:xfrm>
            <a:off x="5267325" y="3076575"/>
            <a:ext cx="30670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142B3D"/>
                </a:solidFill>
              </a:defRPr>
            </a:pPr>
            <a:r>
              <a:rPr sz="1125" b="0">
                <a:solidFill>
                  <a:srgbClr val="142B3D"/>
                </a:solidFill>
              </a:rPr>
              <a:t>Verstärkte Beratung und Unterstützung durch FBZ vorgesehen</a:t>
            </a:r>
          </a:p>
        </p:txBody>
      </p:sp>
      <p:sp>
        <p:nvSpPr>
          <p:cNvPr id="23" name="Abgerundetes Rechteck 22">
            <a:extLst>
              <a:ext uri="{FF2B5EF4-FFF2-40B4-BE49-F238E27FC236}">
                <a16:creationId xmlns:a16="http://schemas.microsoft.com/office/drawing/2014/main" id="{1AE0AF2D-1307-46A5-8733-5FE7F6098D67}"/>
              </a:ext>
            </a:extLst>
          </p:cNvPr>
          <p:cNvSpPr>
            <a:spLocks noGrp="1"/>
          </p:cNvSpPr>
          <p:nvPr/>
        </p:nvSpPr>
        <p:spPr>
          <a:xfrm>
            <a:off x="5000625" y="3590925"/>
            <a:ext cx="114300" cy="114300"/>
          </a:xfrm>
          <a:prstGeom prst="roundRect">
            <a:avLst>
              <a:gd name="adj" fmla="val 50000"/>
            </a:avLst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6A1B209A-03F7-45D9-9428-FA6EE47E3171}"/>
              </a:ext>
            </a:extLst>
          </p:cNvPr>
          <p:cNvSpPr>
            <a:spLocks noGrp="1"/>
          </p:cNvSpPr>
          <p:nvPr/>
        </p:nvSpPr>
        <p:spPr>
          <a:xfrm>
            <a:off x="5267325" y="3543300"/>
            <a:ext cx="30670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142B3D"/>
                </a:solidFill>
              </a:defRPr>
            </a:pPr>
            <a:r>
              <a:rPr sz="1125" b="0">
                <a:solidFill>
                  <a:srgbClr val="142B3D"/>
                </a:solidFill>
              </a:rPr>
              <a:t>Im Kreis Kusel ist noch kein FBZ etabliert</a:t>
            </a:r>
          </a:p>
        </p:txBody>
      </p:sp>
      <p:sp>
        <p:nvSpPr>
          <p:cNvPr id="25" name="Abgerundetes Rechteck 24">
            <a:extLst>
              <a:ext uri="{FF2B5EF4-FFF2-40B4-BE49-F238E27FC236}">
                <a16:creationId xmlns:a16="http://schemas.microsoft.com/office/drawing/2014/main" id="{AAAB93B4-F4CB-4FAA-A066-CFECC4DA045C}"/>
              </a:ext>
            </a:extLst>
          </p:cNvPr>
          <p:cNvSpPr>
            <a:spLocks noGrp="1"/>
          </p:cNvSpPr>
          <p:nvPr/>
        </p:nvSpPr>
        <p:spPr>
          <a:xfrm>
            <a:off x="1000125" y="4305300"/>
            <a:ext cx="7143750" cy="419100"/>
          </a:xfrm>
          <a:prstGeom prst="roundRect">
            <a:avLst>
              <a:gd name="adj" fmla="val 27273"/>
            </a:avLst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6" name="Rechteck 25">
            <a:extLst>
              <a:ext uri="{FF2B5EF4-FFF2-40B4-BE49-F238E27FC236}">
                <a16:creationId xmlns:a16="http://schemas.microsoft.com/office/drawing/2014/main" id="{087E4920-DB2A-488E-8062-1D428FBA9086}"/>
              </a:ext>
            </a:extLst>
          </p:cNvPr>
          <p:cNvSpPr>
            <a:spLocks noGrp="1"/>
          </p:cNvSpPr>
          <p:nvPr/>
        </p:nvSpPr>
        <p:spPr>
          <a:xfrm>
            <a:off x="1171575" y="4419600"/>
            <a:ext cx="68008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75" b="1">
                <a:solidFill>
                  <a:srgbClr val="2F725E"/>
                </a:solidFill>
              </a:defRPr>
            </a:pPr>
            <a:r>
              <a:rPr sz="1275" b="1">
                <a:solidFill>
                  <a:srgbClr val="2F725E"/>
                </a:solidFill>
              </a:rPr>
              <a:t>Frühe Beratung wird wichtiger – auch ohne bereits festgestellten Förderbedarf.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63336B67-211B-779D-2AFB-D16F510B1A3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9689" t="7592" r="47284" b="64815"/>
          <a:stretch>
            <a:fillRect/>
          </a:stretch>
        </p:blipFill>
        <p:spPr>
          <a:xfrm>
            <a:off x="8198040" y="142875"/>
            <a:ext cx="678952" cy="802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7634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id="{6CDCDEA2-7355-42F4-9717-83D1CEB083C8}"/>
              </a:ext>
            </a:extLst>
          </p:cNvPr>
          <p:cNvSpPr>
            <a:spLocks noGrp="1"/>
          </p:cNvSpPr>
          <p:nvPr/>
        </p:nvSpPr>
        <p:spPr>
          <a:xfrm>
            <a:off x="495300" y="400050"/>
            <a:ext cx="7810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325" b="1">
                <a:solidFill>
                  <a:srgbClr val="142B3D"/>
                </a:solidFill>
              </a:defRPr>
            </a:pPr>
            <a:r>
              <a:rPr sz="2325" b="1">
                <a:solidFill>
                  <a:srgbClr val="142B3D"/>
                </a:solidFill>
              </a:rPr>
              <a:t>Warum wir früher handeln müssen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6E517453-1E14-4019-ABA7-810CF87CF180}"/>
              </a:ext>
            </a:extLst>
          </p:cNvPr>
          <p:cNvSpPr>
            <a:spLocks noGrp="1"/>
          </p:cNvSpPr>
          <p:nvPr/>
        </p:nvSpPr>
        <p:spPr>
          <a:xfrm>
            <a:off x="495300" y="1066800"/>
            <a:ext cx="895350" cy="47625"/>
          </a:xfrm>
          <a:prstGeom prst="rect">
            <a:avLst/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DFB754FD-EDAE-4DCA-94D9-8D4BC7E7E1B6}"/>
              </a:ext>
            </a:extLst>
          </p:cNvPr>
          <p:cNvSpPr>
            <a:spLocks noGrp="1"/>
          </p:cNvSpPr>
          <p:nvPr/>
        </p:nvSpPr>
        <p:spPr>
          <a:xfrm>
            <a:off x="495300" y="4857750"/>
            <a:ext cx="5905500" cy="133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750" b="0">
                <a:solidFill>
                  <a:srgbClr val="82909A"/>
                </a:solidFill>
              </a:defRPr>
            </a:pPr>
            <a:r>
              <a:rPr sz="750" b="0">
                <a:solidFill>
                  <a:srgbClr val="82909A"/>
                </a:solidFill>
              </a:rPr>
              <a:t>Jakob-Muth-Schule Kusel · Netzwerk „Schulstart“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BD391AF9-A0E0-A974-2019-7A9F0110AE6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9689" t="7592" r="47284" b="64815"/>
          <a:stretch>
            <a:fillRect/>
          </a:stretch>
        </p:blipFill>
        <p:spPr>
          <a:xfrm>
            <a:off x="8198040" y="142875"/>
            <a:ext cx="678952" cy="802709"/>
          </a:xfrm>
          <a:prstGeom prst="rect">
            <a:avLst/>
          </a:prstGeom>
        </p:spPr>
      </p:pic>
      <p:sp>
        <p:nvSpPr>
          <p:cNvPr id="2" name="Abgerundetes Rechteck 1">
            <a:extLst>
              <a:ext uri="{FF2B5EF4-FFF2-40B4-BE49-F238E27FC236}">
                <a16:creationId xmlns:a16="http://schemas.microsoft.com/office/drawing/2014/main" id="{BFA1A775-FE47-5865-98C1-FD65582FD0E6}"/>
              </a:ext>
            </a:extLst>
          </p:cNvPr>
          <p:cNvSpPr>
            <a:spLocks noGrp="1"/>
          </p:cNvSpPr>
          <p:nvPr/>
        </p:nvSpPr>
        <p:spPr>
          <a:xfrm>
            <a:off x="714375" y="1381125"/>
            <a:ext cx="114300" cy="114300"/>
          </a:xfrm>
          <a:prstGeom prst="roundRect">
            <a:avLst>
              <a:gd name="adj" fmla="val 50000"/>
            </a:avLst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36157BA0-8335-EBE2-58E7-D637B9D89066}"/>
              </a:ext>
            </a:extLst>
          </p:cNvPr>
          <p:cNvSpPr>
            <a:spLocks noGrp="1"/>
          </p:cNvSpPr>
          <p:nvPr/>
        </p:nvSpPr>
        <p:spPr>
          <a:xfrm>
            <a:off x="981075" y="1333500"/>
            <a:ext cx="7448550" cy="5048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142B3D"/>
                </a:solidFill>
              </a:defRPr>
            </a:pPr>
            <a:r>
              <a:rPr lang="de-DE" sz="1350" b="0" dirty="0">
                <a:solidFill>
                  <a:srgbClr val="142B3D"/>
                </a:solidFill>
              </a:rPr>
              <a:t>Zunahme sprachlicher Schwierigkeiten, Entwicklungsverzögerungen und Neurodivergenz.</a:t>
            </a:r>
          </a:p>
        </p:txBody>
      </p:sp>
      <p:sp>
        <p:nvSpPr>
          <p:cNvPr id="16" name="Abgerundetes Rechteck 15">
            <a:extLst>
              <a:ext uri="{FF2B5EF4-FFF2-40B4-BE49-F238E27FC236}">
                <a16:creationId xmlns:a16="http://schemas.microsoft.com/office/drawing/2014/main" id="{1D9D5D5F-F716-F7CC-D7DF-C0C4C5CE8184}"/>
              </a:ext>
            </a:extLst>
          </p:cNvPr>
          <p:cNvSpPr>
            <a:spLocks noGrp="1"/>
          </p:cNvSpPr>
          <p:nvPr/>
        </p:nvSpPr>
        <p:spPr>
          <a:xfrm>
            <a:off x="714375" y="1914525"/>
            <a:ext cx="114300" cy="114300"/>
          </a:xfrm>
          <a:prstGeom prst="roundRect">
            <a:avLst>
              <a:gd name="adj" fmla="val 50000"/>
            </a:avLst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258E4CEF-3201-C961-E0CC-606CD56B0446}"/>
              </a:ext>
            </a:extLst>
          </p:cNvPr>
          <p:cNvSpPr>
            <a:spLocks noGrp="1"/>
          </p:cNvSpPr>
          <p:nvPr/>
        </p:nvSpPr>
        <p:spPr>
          <a:xfrm>
            <a:off x="981075" y="1866900"/>
            <a:ext cx="7448550" cy="5048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142B3D"/>
                </a:solidFill>
              </a:defRPr>
            </a:pPr>
            <a:r>
              <a:rPr lang="de-DE" sz="1350" b="0" dirty="0">
                <a:solidFill>
                  <a:srgbClr val="142B3D"/>
                </a:solidFill>
              </a:rPr>
              <a:t>Die </a:t>
            </a:r>
            <a:r>
              <a:rPr lang="de-DE" sz="1350" b="0" dirty="0" err="1">
                <a:solidFill>
                  <a:srgbClr val="142B3D"/>
                </a:solidFill>
              </a:rPr>
              <a:t>Auswirkungn</a:t>
            </a:r>
            <a:r>
              <a:rPr lang="de-DE" sz="1350" b="0" dirty="0">
                <a:solidFill>
                  <a:srgbClr val="142B3D"/>
                </a:solidFill>
              </a:rPr>
              <a:t> sprachlicher Schwierigkeiten werden im Schulalltag häufig erst zu spät deutlich</a:t>
            </a:r>
            <a:r>
              <a:rPr sz="1350" b="0" dirty="0">
                <a:solidFill>
                  <a:srgbClr val="142B3D"/>
                </a:solidFill>
              </a:rPr>
              <a:t>.</a:t>
            </a:r>
          </a:p>
        </p:txBody>
      </p:sp>
      <p:sp>
        <p:nvSpPr>
          <p:cNvPr id="18" name="Abgerundetes Rechteck 17">
            <a:extLst>
              <a:ext uri="{FF2B5EF4-FFF2-40B4-BE49-F238E27FC236}">
                <a16:creationId xmlns:a16="http://schemas.microsoft.com/office/drawing/2014/main" id="{8061CD4F-4DDB-7E41-8CC2-41DEB3A68341}"/>
              </a:ext>
            </a:extLst>
          </p:cNvPr>
          <p:cNvSpPr>
            <a:spLocks noGrp="1"/>
          </p:cNvSpPr>
          <p:nvPr/>
        </p:nvSpPr>
        <p:spPr>
          <a:xfrm>
            <a:off x="714375" y="2447925"/>
            <a:ext cx="114300" cy="114300"/>
          </a:xfrm>
          <a:prstGeom prst="roundRect">
            <a:avLst>
              <a:gd name="adj" fmla="val 50000"/>
            </a:avLst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9AAE1486-F5F9-83E4-A56D-312FB382759B}"/>
              </a:ext>
            </a:extLst>
          </p:cNvPr>
          <p:cNvSpPr>
            <a:spLocks noGrp="1"/>
          </p:cNvSpPr>
          <p:nvPr/>
        </p:nvSpPr>
        <p:spPr>
          <a:xfrm>
            <a:off x="981075" y="2400300"/>
            <a:ext cx="7448550" cy="5048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142B3D"/>
                </a:solidFill>
              </a:defRPr>
            </a:pPr>
            <a:r>
              <a:rPr sz="1350" b="0" dirty="0" err="1">
                <a:solidFill>
                  <a:srgbClr val="142B3D"/>
                </a:solidFill>
              </a:rPr>
              <a:t>Fristen</a:t>
            </a:r>
            <a:r>
              <a:rPr sz="1350" b="0" dirty="0">
                <a:solidFill>
                  <a:srgbClr val="142B3D"/>
                </a:solidFill>
              </a:rPr>
              <a:t> und </a:t>
            </a:r>
            <a:r>
              <a:rPr sz="1350" b="0" dirty="0" err="1">
                <a:solidFill>
                  <a:srgbClr val="142B3D"/>
                </a:solidFill>
              </a:rPr>
              <a:t>Zuständigkeiten</a:t>
            </a:r>
            <a:r>
              <a:rPr sz="1350" b="0" dirty="0">
                <a:solidFill>
                  <a:srgbClr val="142B3D"/>
                </a:solidFill>
              </a:rPr>
              <a:t> </a:t>
            </a:r>
            <a:r>
              <a:rPr sz="1350" b="0" dirty="0" err="1">
                <a:solidFill>
                  <a:srgbClr val="142B3D"/>
                </a:solidFill>
              </a:rPr>
              <a:t>sind</a:t>
            </a:r>
            <a:r>
              <a:rPr sz="1350" b="0" dirty="0">
                <a:solidFill>
                  <a:srgbClr val="142B3D"/>
                </a:solidFill>
              </a:rPr>
              <a:t> nicht </a:t>
            </a:r>
            <a:r>
              <a:rPr sz="1350" b="0" dirty="0" err="1">
                <a:solidFill>
                  <a:srgbClr val="142B3D"/>
                </a:solidFill>
              </a:rPr>
              <a:t>überall</a:t>
            </a:r>
            <a:r>
              <a:rPr sz="1350" b="0" dirty="0">
                <a:solidFill>
                  <a:srgbClr val="142B3D"/>
                </a:solidFill>
              </a:rPr>
              <a:t> </a:t>
            </a:r>
            <a:r>
              <a:rPr sz="1350" b="0" dirty="0" err="1">
                <a:solidFill>
                  <a:srgbClr val="142B3D"/>
                </a:solidFill>
              </a:rPr>
              <a:t>bekannt</a:t>
            </a:r>
            <a:r>
              <a:rPr sz="1350" b="0" dirty="0">
                <a:solidFill>
                  <a:srgbClr val="142B3D"/>
                </a:solidFill>
              </a:rPr>
              <a:t>.</a:t>
            </a:r>
          </a:p>
        </p:txBody>
      </p:sp>
      <p:sp>
        <p:nvSpPr>
          <p:cNvPr id="20" name="Abgerundetes Rechteck 19">
            <a:extLst>
              <a:ext uri="{FF2B5EF4-FFF2-40B4-BE49-F238E27FC236}">
                <a16:creationId xmlns:a16="http://schemas.microsoft.com/office/drawing/2014/main" id="{3FE8307A-E299-AA81-B7C2-3CDB55C7C939}"/>
              </a:ext>
            </a:extLst>
          </p:cNvPr>
          <p:cNvSpPr>
            <a:spLocks noGrp="1"/>
          </p:cNvSpPr>
          <p:nvPr/>
        </p:nvSpPr>
        <p:spPr>
          <a:xfrm>
            <a:off x="714375" y="2981325"/>
            <a:ext cx="114300" cy="114300"/>
          </a:xfrm>
          <a:prstGeom prst="roundRect">
            <a:avLst>
              <a:gd name="adj" fmla="val 50000"/>
            </a:avLst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C86E09BD-55C5-9B67-194E-B374E5B677FE}"/>
              </a:ext>
            </a:extLst>
          </p:cNvPr>
          <p:cNvSpPr>
            <a:spLocks noGrp="1"/>
          </p:cNvSpPr>
          <p:nvPr/>
        </p:nvSpPr>
        <p:spPr>
          <a:xfrm>
            <a:off x="981075" y="2933700"/>
            <a:ext cx="7448550" cy="5048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142B3D"/>
                </a:solidFill>
              </a:defRPr>
            </a:pPr>
            <a:r>
              <a:rPr sz="1350" b="0" dirty="0" err="1">
                <a:solidFill>
                  <a:srgbClr val="142B3D"/>
                </a:solidFill>
              </a:rPr>
              <a:t>Bestimmte</a:t>
            </a:r>
            <a:r>
              <a:rPr sz="1350" b="0" dirty="0">
                <a:solidFill>
                  <a:srgbClr val="142B3D"/>
                </a:solidFill>
              </a:rPr>
              <a:t> </a:t>
            </a:r>
            <a:r>
              <a:rPr sz="1350" b="0" dirty="0" err="1">
                <a:solidFill>
                  <a:srgbClr val="142B3D"/>
                </a:solidFill>
              </a:rPr>
              <a:t>Förderwege</a:t>
            </a:r>
            <a:r>
              <a:rPr sz="1350" b="0" dirty="0">
                <a:solidFill>
                  <a:srgbClr val="142B3D"/>
                </a:solidFill>
              </a:rPr>
              <a:t> </a:t>
            </a:r>
            <a:r>
              <a:rPr sz="1350" b="0" dirty="0" err="1">
                <a:solidFill>
                  <a:srgbClr val="142B3D"/>
                </a:solidFill>
              </a:rPr>
              <a:t>müssen</a:t>
            </a:r>
            <a:r>
              <a:rPr sz="1350" b="0" dirty="0">
                <a:solidFill>
                  <a:srgbClr val="142B3D"/>
                </a:solidFill>
              </a:rPr>
              <a:t> </a:t>
            </a:r>
            <a:r>
              <a:rPr sz="1350" b="0" dirty="0" err="1">
                <a:solidFill>
                  <a:srgbClr val="142B3D"/>
                </a:solidFill>
              </a:rPr>
              <a:t>bereits</a:t>
            </a:r>
            <a:r>
              <a:rPr sz="1350" b="0" dirty="0">
                <a:solidFill>
                  <a:srgbClr val="142B3D"/>
                </a:solidFill>
              </a:rPr>
              <a:t> </a:t>
            </a:r>
            <a:r>
              <a:rPr sz="1350" b="0" dirty="0" err="1">
                <a:solidFill>
                  <a:srgbClr val="142B3D"/>
                </a:solidFill>
              </a:rPr>
              <a:t>vor</a:t>
            </a:r>
            <a:r>
              <a:rPr sz="1350" b="0" dirty="0">
                <a:solidFill>
                  <a:srgbClr val="142B3D"/>
                </a:solidFill>
              </a:rPr>
              <a:t> der </a:t>
            </a:r>
            <a:r>
              <a:rPr sz="1350" b="0" dirty="0" err="1">
                <a:solidFill>
                  <a:srgbClr val="142B3D"/>
                </a:solidFill>
              </a:rPr>
              <a:t>Einschulung</a:t>
            </a:r>
            <a:r>
              <a:rPr sz="1350" b="0" dirty="0">
                <a:solidFill>
                  <a:srgbClr val="142B3D"/>
                </a:solidFill>
              </a:rPr>
              <a:t> </a:t>
            </a:r>
            <a:r>
              <a:rPr sz="1350" b="0" dirty="0" err="1">
                <a:solidFill>
                  <a:srgbClr val="142B3D"/>
                </a:solidFill>
              </a:rPr>
              <a:t>vorbereitet</a:t>
            </a:r>
            <a:r>
              <a:rPr sz="1350" b="0" dirty="0">
                <a:solidFill>
                  <a:srgbClr val="142B3D"/>
                </a:solidFill>
              </a:rPr>
              <a:t> </a:t>
            </a:r>
            <a:r>
              <a:rPr sz="1350" b="0" dirty="0" err="1">
                <a:solidFill>
                  <a:srgbClr val="142B3D"/>
                </a:solidFill>
              </a:rPr>
              <a:t>werden</a:t>
            </a:r>
            <a:r>
              <a:rPr sz="1350" b="0" dirty="0">
                <a:solidFill>
                  <a:srgbClr val="142B3D"/>
                </a:solidFill>
              </a:rPr>
              <a:t>.</a:t>
            </a:r>
          </a:p>
        </p:txBody>
      </p:sp>
      <p:sp>
        <p:nvSpPr>
          <p:cNvPr id="22" name="Abgerundetes Rechteck 21">
            <a:extLst>
              <a:ext uri="{FF2B5EF4-FFF2-40B4-BE49-F238E27FC236}">
                <a16:creationId xmlns:a16="http://schemas.microsoft.com/office/drawing/2014/main" id="{9BFBCC7E-7725-65EB-0DA7-D4413D224C98}"/>
              </a:ext>
            </a:extLst>
          </p:cNvPr>
          <p:cNvSpPr>
            <a:spLocks noGrp="1"/>
          </p:cNvSpPr>
          <p:nvPr/>
        </p:nvSpPr>
        <p:spPr>
          <a:xfrm>
            <a:off x="714375" y="3514725"/>
            <a:ext cx="114300" cy="114300"/>
          </a:xfrm>
          <a:prstGeom prst="roundRect">
            <a:avLst>
              <a:gd name="adj" fmla="val 50000"/>
            </a:avLst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0A641F5F-F23F-6BFE-AF4B-49FB5C671692}"/>
              </a:ext>
            </a:extLst>
          </p:cNvPr>
          <p:cNvSpPr>
            <a:spLocks noGrp="1"/>
          </p:cNvSpPr>
          <p:nvPr/>
        </p:nvSpPr>
        <p:spPr>
          <a:xfrm>
            <a:off x="981075" y="3467100"/>
            <a:ext cx="7448550" cy="5048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142B3D"/>
                </a:solidFill>
              </a:defRPr>
            </a:pPr>
            <a:r>
              <a:rPr sz="1350" b="0" dirty="0">
                <a:solidFill>
                  <a:srgbClr val="142B3D"/>
                </a:solidFill>
              </a:rPr>
              <a:t>Ziel </a:t>
            </a:r>
            <a:r>
              <a:rPr sz="1350" b="0" dirty="0" err="1">
                <a:solidFill>
                  <a:srgbClr val="142B3D"/>
                </a:solidFill>
              </a:rPr>
              <a:t>ist</a:t>
            </a:r>
            <a:r>
              <a:rPr sz="1350" b="0" dirty="0">
                <a:solidFill>
                  <a:srgbClr val="142B3D"/>
                </a:solidFill>
              </a:rPr>
              <a:t> </a:t>
            </a:r>
            <a:r>
              <a:rPr lang="de-DE" sz="1350" b="0" dirty="0">
                <a:solidFill>
                  <a:srgbClr val="142B3D"/>
                </a:solidFill>
              </a:rPr>
              <a:t>es</a:t>
            </a:r>
            <a:r>
              <a:rPr sz="1350" b="0" dirty="0">
                <a:solidFill>
                  <a:srgbClr val="142B3D"/>
                </a:solidFill>
              </a:rPr>
              <a:t> </a:t>
            </a:r>
            <a:r>
              <a:rPr sz="1350" b="0" dirty="0" err="1">
                <a:solidFill>
                  <a:srgbClr val="142B3D"/>
                </a:solidFill>
              </a:rPr>
              <a:t>kein</a:t>
            </a:r>
            <a:r>
              <a:rPr sz="1350" b="0" dirty="0">
                <a:solidFill>
                  <a:srgbClr val="142B3D"/>
                </a:solidFill>
              </a:rPr>
              <a:t> Kind </a:t>
            </a:r>
            <a:r>
              <a:rPr sz="1350" b="0" dirty="0" err="1">
                <a:solidFill>
                  <a:srgbClr val="142B3D"/>
                </a:solidFill>
              </a:rPr>
              <a:t>zu</a:t>
            </a:r>
            <a:r>
              <a:rPr sz="1350" b="0" dirty="0">
                <a:solidFill>
                  <a:srgbClr val="142B3D"/>
                </a:solidFill>
              </a:rPr>
              <a:t> </a:t>
            </a:r>
            <a:r>
              <a:rPr sz="1350" b="0" dirty="0" err="1">
                <a:solidFill>
                  <a:srgbClr val="142B3D"/>
                </a:solidFill>
              </a:rPr>
              <a:t>übersehen</a:t>
            </a:r>
            <a:r>
              <a:rPr sz="1350" b="0" dirty="0">
                <a:solidFill>
                  <a:srgbClr val="142B3D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73620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eck 14">
            <a:extLst>
              <a:ext uri="{FF2B5EF4-FFF2-40B4-BE49-F238E27FC236}">
                <a16:creationId xmlns:a16="http://schemas.microsoft.com/office/drawing/2014/main" id="{61268D42-87C5-4ECC-9857-969AD840AF18}"/>
              </a:ext>
            </a:extLst>
          </p:cNvPr>
          <p:cNvSpPr>
            <a:spLocks noGrp="1"/>
          </p:cNvSpPr>
          <p:nvPr/>
        </p:nvSpPr>
        <p:spPr>
          <a:xfrm>
            <a:off x="476250" y="323850"/>
            <a:ext cx="671512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>
                <a:solidFill>
                  <a:srgbClr val="142B3D"/>
                </a:solidFill>
              </a:defRPr>
            </a:pPr>
            <a:r>
              <a:rPr sz="2100" b="1">
                <a:solidFill>
                  <a:srgbClr val="142B3D"/>
                </a:solidFill>
              </a:rPr>
              <a:t>Die Beratung der Jakob-Muth-Schule begleitet den Prozess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B09EFDFC-E952-42CB-BDF2-ABEFCE78B028}"/>
              </a:ext>
            </a:extLst>
          </p:cNvPr>
          <p:cNvSpPr>
            <a:spLocks noGrp="1"/>
          </p:cNvSpPr>
          <p:nvPr/>
        </p:nvSpPr>
        <p:spPr>
          <a:xfrm>
            <a:off x="476250" y="1038225"/>
            <a:ext cx="895350" cy="47625"/>
          </a:xfrm>
          <a:prstGeom prst="rect">
            <a:avLst/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7393FD4D-DCBC-48FA-987C-46779E698767}"/>
              </a:ext>
            </a:extLst>
          </p:cNvPr>
          <p:cNvSpPr>
            <a:spLocks noGrp="1"/>
          </p:cNvSpPr>
          <p:nvPr/>
        </p:nvSpPr>
        <p:spPr>
          <a:xfrm>
            <a:off x="619125" y="1333500"/>
            <a:ext cx="7905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2F725E"/>
                </a:solidFill>
              </a:defRPr>
            </a:pPr>
            <a:r>
              <a:rPr sz="1500" b="1">
                <a:solidFill>
                  <a:srgbClr val="2F725E"/>
                </a:solidFill>
              </a:rPr>
              <a:t>Beratung ist besonders sinnvoll …</a:t>
            </a:r>
          </a:p>
        </p:txBody>
      </p:sp>
      <p:sp>
        <p:nvSpPr>
          <p:cNvPr id="8" name="Abgerundetes Rechteck 7">
            <a:extLst>
              <a:ext uri="{FF2B5EF4-FFF2-40B4-BE49-F238E27FC236}">
                <a16:creationId xmlns:a16="http://schemas.microsoft.com/office/drawing/2014/main" id="{142B65CC-CCFF-4804-AB42-DFD935303F0B}"/>
              </a:ext>
            </a:extLst>
          </p:cNvPr>
          <p:cNvSpPr>
            <a:spLocks noGrp="1"/>
          </p:cNvSpPr>
          <p:nvPr/>
        </p:nvSpPr>
        <p:spPr>
          <a:xfrm>
            <a:off x="683207" y="2038350"/>
            <a:ext cx="114300" cy="114300"/>
          </a:xfrm>
          <a:prstGeom prst="roundRect">
            <a:avLst>
              <a:gd name="adj" fmla="val 50000"/>
            </a:avLst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5AD44B42-9EE8-4933-862E-84CC22388729}"/>
              </a:ext>
            </a:extLst>
          </p:cNvPr>
          <p:cNvSpPr>
            <a:spLocks noGrp="1"/>
          </p:cNvSpPr>
          <p:nvPr/>
        </p:nvSpPr>
        <p:spPr>
          <a:xfrm>
            <a:off x="1002718" y="1935901"/>
            <a:ext cx="7400925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142B3D"/>
                </a:solidFill>
              </a:defRPr>
            </a:pPr>
            <a:r>
              <a:rPr sz="1350" b="0" dirty="0" err="1">
                <a:solidFill>
                  <a:srgbClr val="142B3D"/>
                </a:solidFill>
              </a:rPr>
              <a:t>vor</a:t>
            </a:r>
            <a:r>
              <a:rPr sz="1350" b="0" dirty="0">
                <a:solidFill>
                  <a:srgbClr val="142B3D"/>
                </a:solidFill>
              </a:rPr>
              <a:t> der </a:t>
            </a:r>
            <a:r>
              <a:rPr sz="1350" b="0" dirty="0" err="1">
                <a:solidFill>
                  <a:srgbClr val="142B3D"/>
                </a:solidFill>
              </a:rPr>
              <a:t>Entscheidung</a:t>
            </a:r>
            <a:r>
              <a:rPr sz="1350" b="0" dirty="0">
                <a:solidFill>
                  <a:srgbClr val="142B3D"/>
                </a:solidFill>
              </a:rPr>
              <a:t>: Portal, </a:t>
            </a:r>
            <a:r>
              <a:rPr sz="1350" b="0" dirty="0" err="1">
                <a:solidFill>
                  <a:srgbClr val="142B3D"/>
                </a:solidFill>
              </a:rPr>
              <a:t>Rückstellung</a:t>
            </a:r>
            <a:r>
              <a:rPr sz="1350" b="0" dirty="0">
                <a:solidFill>
                  <a:srgbClr val="142B3D"/>
                </a:solidFill>
              </a:rPr>
              <a:t> </a:t>
            </a:r>
            <a:r>
              <a:rPr sz="1350" b="0" dirty="0" err="1">
                <a:solidFill>
                  <a:srgbClr val="142B3D"/>
                </a:solidFill>
              </a:rPr>
              <a:t>oder</a:t>
            </a:r>
            <a:r>
              <a:rPr sz="1350" b="0" dirty="0">
                <a:solidFill>
                  <a:srgbClr val="142B3D"/>
                </a:solidFill>
              </a:rPr>
              <a:t> </a:t>
            </a:r>
            <a:r>
              <a:rPr sz="1350" b="0" dirty="0" err="1">
                <a:solidFill>
                  <a:srgbClr val="142B3D"/>
                </a:solidFill>
              </a:rPr>
              <a:t>keine</a:t>
            </a:r>
            <a:r>
              <a:rPr sz="1350" b="0" dirty="0">
                <a:solidFill>
                  <a:srgbClr val="142B3D"/>
                </a:solidFill>
              </a:rPr>
              <a:t> </a:t>
            </a:r>
            <a:r>
              <a:rPr sz="1350" b="0" dirty="0" err="1">
                <a:solidFill>
                  <a:srgbClr val="142B3D"/>
                </a:solidFill>
              </a:rPr>
              <a:t>weitere</a:t>
            </a:r>
            <a:r>
              <a:rPr sz="1350" b="0" dirty="0">
                <a:solidFill>
                  <a:srgbClr val="142B3D"/>
                </a:solidFill>
              </a:rPr>
              <a:t> </a:t>
            </a:r>
            <a:r>
              <a:rPr sz="1350" b="0" dirty="0" err="1">
                <a:solidFill>
                  <a:srgbClr val="142B3D"/>
                </a:solidFill>
              </a:rPr>
              <a:t>schulische</a:t>
            </a:r>
            <a:r>
              <a:rPr sz="1350" b="0" dirty="0">
                <a:solidFill>
                  <a:srgbClr val="142B3D"/>
                </a:solidFill>
              </a:rPr>
              <a:t> </a:t>
            </a:r>
            <a:r>
              <a:rPr sz="1350" b="0" dirty="0" err="1">
                <a:solidFill>
                  <a:srgbClr val="142B3D"/>
                </a:solidFill>
              </a:rPr>
              <a:t>Maßnahme</a:t>
            </a:r>
            <a:r>
              <a:rPr sz="1350" b="0" dirty="0">
                <a:solidFill>
                  <a:srgbClr val="142B3D"/>
                </a:solidFill>
              </a:rPr>
              <a:t>,</a:t>
            </a:r>
          </a:p>
        </p:txBody>
      </p:sp>
      <p:sp>
        <p:nvSpPr>
          <p:cNvPr id="10" name="Abgerundetes Rechteck 9">
            <a:extLst>
              <a:ext uri="{FF2B5EF4-FFF2-40B4-BE49-F238E27FC236}">
                <a16:creationId xmlns:a16="http://schemas.microsoft.com/office/drawing/2014/main" id="{E7582BA3-D242-45D1-A481-F0CE7290727B}"/>
              </a:ext>
            </a:extLst>
          </p:cNvPr>
          <p:cNvSpPr>
            <a:spLocks noGrp="1"/>
          </p:cNvSpPr>
          <p:nvPr/>
        </p:nvSpPr>
        <p:spPr>
          <a:xfrm>
            <a:off x="683207" y="2616937"/>
            <a:ext cx="114300" cy="114300"/>
          </a:xfrm>
          <a:prstGeom prst="roundRect">
            <a:avLst>
              <a:gd name="adj" fmla="val 50000"/>
            </a:avLst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74092018-1335-4DC0-9AB3-D0FC9E3A542E}"/>
              </a:ext>
            </a:extLst>
          </p:cNvPr>
          <p:cNvSpPr>
            <a:spLocks noGrp="1"/>
          </p:cNvSpPr>
          <p:nvPr/>
        </p:nvSpPr>
        <p:spPr>
          <a:xfrm>
            <a:off x="981075" y="2469300"/>
            <a:ext cx="7400925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142B3D"/>
                </a:solidFill>
              </a:defRPr>
            </a:pPr>
            <a:r>
              <a:rPr sz="1350" b="0" dirty="0" err="1">
                <a:solidFill>
                  <a:srgbClr val="142B3D"/>
                </a:solidFill>
              </a:rPr>
              <a:t>bei</a:t>
            </a:r>
            <a:r>
              <a:rPr sz="1350" b="0" dirty="0">
                <a:solidFill>
                  <a:srgbClr val="142B3D"/>
                </a:solidFill>
              </a:rPr>
              <a:t> der </a:t>
            </a:r>
            <a:r>
              <a:rPr sz="1350" b="0" dirty="0" err="1">
                <a:solidFill>
                  <a:srgbClr val="142B3D"/>
                </a:solidFill>
              </a:rPr>
              <a:t>Abgrenzung</a:t>
            </a:r>
            <a:r>
              <a:rPr sz="1350" b="0" dirty="0">
                <a:solidFill>
                  <a:srgbClr val="142B3D"/>
                </a:solidFill>
              </a:rPr>
              <a:t> </a:t>
            </a:r>
            <a:r>
              <a:rPr sz="1350" b="0" dirty="0" err="1">
                <a:solidFill>
                  <a:srgbClr val="142B3D"/>
                </a:solidFill>
              </a:rPr>
              <a:t>zwischen</a:t>
            </a:r>
            <a:r>
              <a:rPr sz="1350" b="0" dirty="0">
                <a:solidFill>
                  <a:srgbClr val="142B3D"/>
                </a:solidFill>
              </a:rPr>
              <a:t> </a:t>
            </a:r>
            <a:r>
              <a:rPr sz="1350" b="0" dirty="0" err="1">
                <a:solidFill>
                  <a:srgbClr val="142B3D"/>
                </a:solidFill>
              </a:rPr>
              <a:t>Sprachentwicklungsstörung</a:t>
            </a:r>
            <a:r>
              <a:rPr sz="1350" b="0" dirty="0">
                <a:solidFill>
                  <a:srgbClr val="142B3D"/>
                </a:solidFill>
              </a:rPr>
              <a:t> und </a:t>
            </a:r>
            <a:r>
              <a:rPr sz="1350" b="0" dirty="0" err="1">
                <a:solidFill>
                  <a:srgbClr val="142B3D"/>
                </a:solidFill>
              </a:rPr>
              <a:t>DaZ-Problematik</a:t>
            </a:r>
            <a:r>
              <a:rPr sz="1350" b="0" dirty="0">
                <a:solidFill>
                  <a:srgbClr val="142B3D"/>
                </a:solidFill>
              </a:rPr>
              <a:t>.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B1054896-172E-4FEF-BD3B-7BFD814B3EAC}"/>
              </a:ext>
            </a:extLst>
          </p:cNvPr>
          <p:cNvSpPr>
            <a:spLocks noGrp="1"/>
          </p:cNvSpPr>
          <p:nvPr/>
        </p:nvSpPr>
        <p:spPr>
          <a:xfrm>
            <a:off x="631766" y="3145688"/>
            <a:ext cx="7905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425" b="1">
                <a:solidFill>
                  <a:srgbClr val="2F725E"/>
                </a:solidFill>
              </a:defRPr>
            </a:pPr>
            <a:r>
              <a:rPr sz="1425" b="1">
                <a:solidFill>
                  <a:srgbClr val="2F725E"/>
                </a:solidFill>
              </a:rPr>
              <a:t>Für den Termin hilfreich: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C39A2013-50D2-41FB-9C3B-313468744F8D}"/>
              </a:ext>
            </a:extLst>
          </p:cNvPr>
          <p:cNvSpPr>
            <a:spLocks noGrp="1"/>
          </p:cNvSpPr>
          <p:nvPr/>
        </p:nvSpPr>
        <p:spPr>
          <a:xfrm>
            <a:off x="631766" y="3529013"/>
            <a:ext cx="7667625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142B3D"/>
                </a:solidFill>
              </a:defRPr>
            </a:pPr>
            <a:r>
              <a:rPr sz="1200" b="0" dirty="0" err="1">
                <a:solidFill>
                  <a:srgbClr val="142B3D"/>
                </a:solidFill>
              </a:rPr>
              <a:t>logopädische</a:t>
            </a:r>
            <a:r>
              <a:rPr sz="1200" b="0" dirty="0">
                <a:solidFill>
                  <a:srgbClr val="142B3D"/>
                </a:solidFill>
              </a:rPr>
              <a:t> </a:t>
            </a:r>
            <a:r>
              <a:rPr sz="1200" b="0" dirty="0" err="1">
                <a:solidFill>
                  <a:srgbClr val="142B3D"/>
                </a:solidFill>
              </a:rPr>
              <a:t>Berichte</a:t>
            </a:r>
            <a:r>
              <a:rPr sz="1200" b="0" dirty="0">
                <a:solidFill>
                  <a:srgbClr val="142B3D"/>
                </a:solidFill>
              </a:rPr>
              <a:t> · </a:t>
            </a:r>
            <a:r>
              <a:rPr sz="1200" b="0" dirty="0" err="1">
                <a:solidFill>
                  <a:srgbClr val="142B3D"/>
                </a:solidFill>
              </a:rPr>
              <a:t>medizinische</a:t>
            </a:r>
            <a:r>
              <a:rPr sz="1200" b="0" dirty="0">
                <a:solidFill>
                  <a:srgbClr val="142B3D"/>
                </a:solidFill>
              </a:rPr>
              <a:t> </a:t>
            </a:r>
            <a:r>
              <a:rPr sz="1200" b="0" dirty="0" err="1">
                <a:solidFill>
                  <a:srgbClr val="142B3D"/>
                </a:solidFill>
              </a:rPr>
              <a:t>oder</a:t>
            </a:r>
            <a:r>
              <a:rPr sz="1200" b="0" dirty="0">
                <a:solidFill>
                  <a:srgbClr val="142B3D"/>
                </a:solidFill>
              </a:rPr>
              <a:t> </a:t>
            </a:r>
            <a:r>
              <a:rPr sz="1200" b="0" dirty="0" err="1">
                <a:solidFill>
                  <a:srgbClr val="142B3D"/>
                </a:solidFill>
              </a:rPr>
              <a:t>entwicklungsdiagnostische</a:t>
            </a:r>
            <a:r>
              <a:rPr sz="1200" b="0" dirty="0">
                <a:solidFill>
                  <a:srgbClr val="142B3D"/>
                </a:solidFill>
              </a:rPr>
              <a:t> </a:t>
            </a:r>
            <a:r>
              <a:rPr sz="1200" b="0" dirty="0" err="1">
                <a:solidFill>
                  <a:srgbClr val="142B3D"/>
                </a:solidFill>
              </a:rPr>
              <a:t>Befunde</a:t>
            </a:r>
            <a:r>
              <a:rPr sz="1200" b="0" dirty="0">
                <a:solidFill>
                  <a:srgbClr val="142B3D"/>
                </a:solidFill>
              </a:rPr>
              <a:t> · Kita-</a:t>
            </a:r>
            <a:r>
              <a:rPr sz="1200" b="0" dirty="0" err="1">
                <a:solidFill>
                  <a:srgbClr val="142B3D"/>
                </a:solidFill>
              </a:rPr>
              <a:t>Beobachtungen</a:t>
            </a:r>
            <a:r>
              <a:rPr sz="1200" b="0" dirty="0">
                <a:solidFill>
                  <a:srgbClr val="142B3D"/>
                </a:solidFill>
              </a:rPr>
              <a:t> · SPZ-</a:t>
            </a:r>
            <a:r>
              <a:rPr sz="1200" b="0" dirty="0" err="1">
                <a:solidFill>
                  <a:srgbClr val="142B3D"/>
                </a:solidFill>
              </a:rPr>
              <a:t>Unterlagen</a:t>
            </a:r>
            <a:r>
              <a:rPr sz="1200" b="0" dirty="0">
                <a:solidFill>
                  <a:srgbClr val="142B3D"/>
                </a:solidFill>
              </a:rPr>
              <a:t> · </a:t>
            </a:r>
            <a:r>
              <a:rPr sz="1200" b="0" dirty="0" err="1">
                <a:solidFill>
                  <a:srgbClr val="142B3D"/>
                </a:solidFill>
              </a:rPr>
              <a:t>bisherige</a:t>
            </a:r>
            <a:r>
              <a:rPr sz="1200" b="0" dirty="0">
                <a:solidFill>
                  <a:srgbClr val="142B3D"/>
                </a:solidFill>
              </a:rPr>
              <a:t> </a:t>
            </a:r>
            <a:r>
              <a:rPr sz="1200" b="0" dirty="0" err="1">
                <a:solidFill>
                  <a:srgbClr val="142B3D"/>
                </a:solidFill>
              </a:rPr>
              <a:t>Fördermaßnahmen</a:t>
            </a:r>
            <a:endParaRPr sz="1200" b="0" dirty="0">
              <a:solidFill>
                <a:srgbClr val="142B3D"/>
              </a:solidFill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21C826AD-F569-4437-9180-15D41891450B}"/>
              </a:ext>
            </a:extLst>
          </p:cNvPr>
          <p:cNvSpPr>
            <a:spLocks noGrp="1"/>
          </p:cNvSpPr>
          <p:nvPr/>
        </p:nvSpPr>
        <p:spPr>
          <a:xfrm>
            <a:off x="714375" y="4476750"/>
            <a:ext cx="7667625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00" b="1">
                <a:solidFill>
                  <a:srgbClr val="142B3D"/>
                </a:solidFill>
              </a:defRPr>
            </a:pPr>
            <a:r>
              <a:rPr sz="1200" b="1" dirty="0" err="1">
                <a:solidFill>
                  <a:srgbClr val="142B3D"/>
                </a:solidFill>
              </a:rPr>
              <a:t>beratung@jakob-muth-schule.de</a:t>
            </a:r>
            <a:r>
              <a:rPr sz="1200" b="1" dirty="0">
                <a:solidFill>
                  <a:srgbClr val="142B3D"/>
                </a:solidFill>
              </a:rPr>
              <a:t>  ·  06381</a:t>
            </a:r>
            <a:r>
              <a:rPr lang="de-DE" sz="1200" b="1" dirty="0">
                <a:solidFill>
                  <a:srgbClr val="142B3D"/>
                </a:solidFill>
              </a:rPr>
              <a:t>- </a:t>
            </a:r>
            <a:r>
              <a:rPr sz="1200" b="1" dirty="0">
                <a:solidFill>
                  <a:srgbClr val="142B3D"/>
                </a:solidFill>
              </a:rPr>
              <a:t>428</a:t>
            </a:r>
            <a:r>
              <a:rPr lang="de-DE" sz="1200" b="1" dirty="0">
                <a:solidFill>
                  <a:srgbClr val="142B3D"/>
                </a:solidFill>
              </a:rPr>
              <a:t> </a:t>
            </a:r>
            <a:r>
              <a:rPr sz="1200" b="1" dirty="0">
                <a:solidFill>
                  <a:srgbClr val="142B3D"/>
                </a:solidFill>
              </a:rPr>
              <a:t>64</a:t>
            </a:r>
            <a:r>
              <a:rPr lang="de-DE" sz="1200" b="1" dirty="0">
                <a:solidFill>
                  <a:srgbClr val="142B3D"/>
                </a:solidFill>
              </a:rPr>
              <a:t> </a:t>
            </a:r>
            <a:r>
              <a:rPr sz="1200" b="1" dirty="0">
                <a:solidFill>
                  <a:srgbClr val="142B3D"/>
                </a:solidFill>
              </a:rPr>
              <a:t>100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BC4B82C9-F463-06C0-8102-FE7C844CAA0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9689" t="7592" r="47284" b="64815"/>
          <a:stretch>
            <a:fillRect/>
          </a:stretch>
        </p:blipFill>
        <p:spPr>
          <a:xfrm>
            <a:off x="8198040" y="142875"/>
            <a:ext cx="678952" cy="802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2494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>
            <a:extLst>
              <a:ext uri="{FF2B5EF4-FFF2-40B4-BE49-F238E27FC236}">
                <a16:creationId xmlns:a16="http://schemas.microsoft.com/office/drawing/2014/main" id="{9DAE6A10-A2F3-4BE5-8232-AD528F781D5C}"/>
              </a:ext>
            </a:extLst>
          </p:cNvPr>
          <p:cNvSpPr>
            <a:spLocks noGrp="1"/>
          </p:cNvSpPr>
          <p:nvPr/>
        </p:nvSpPr>
        <p:spPr>
          <a:xfrm>
            <a:off x="476250" y="323850"/>
            <a:ext cx="671512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>
                <a:solidFill>
                  <a:srgbClr val="142B3D"/>
                </a:solidFill>
              </a:defRPr>
            </a:pPr>
            <a:r>
              <a:rPr sz="2100" b="1">
                <a:solidFill>
                  <a:srgbClr val="142B3D"/>
                </a:solidFill>
              </a:rPr>
              <a:t>Beratung führt zu einem dokumentierten nächsten Schritt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4744AB38-D9B1-45B8-B66E-7753DE507C7A}"/>
              </a:ext>
            </a:extLst>
          </p:cNvPr>
          <p:cNvSpPr>
            <a:spLocks noGrp="1"/>
          </p:cNvSpPr>
          <p:nvPr/>
        </p:nvSpPr>
        <p:spPr>
          <a:xfrm>
            <a:off x="476250" y="1038225"/>
            <a:ext cx="895350" cy="47625"/>
          </a:xfrm>
          <a:prstGeom prst="rect">
            <a:avLst/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pic>
        <p:nvPicPr>
          <p:cNvPr id="16" name="Grafik 15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715737" y="1332107"/>
            <a:ext cx="1455567" cy="20587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Grafik 16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2591666" y="1622619"/>
            <a:ext cx="1455567" cy="20587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Grafik 17"/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4611584" y="1322953"/>
            <a:ext cx="1455567" cy="20587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" name="Grafik 18"/>
          <p:cNvPicPr>
            <a:picLocks noChangeAspect="1"/>
          </p:cNvPicPr>
          <p:nvPr/>
        </p:nvPicPr>
        <p:blipFill>
          <a:blip r:embed="rId6"/>
          <a:stretch/>
        </p:blipFill>
        <p:spPr>
          <a:xfrm>
            <a:off x="5546890" y="1647715"/>
            <a:ext cx="1455567" cy="20587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74AEFF52-D70E-40F1-98FF-6D0402B3FB20}"/>
              </a:ext>
            </a:extLst>
          </p:cNvPr>
          <p:cNvSpPr>
            <a:spLocks noGrp="1"/>
          </p:cNvSpPr>
          <p:nvPr/>
        </p:nvSpPr>
        <p:spPr>
          <a:xfrm>
            <a:off x="852921" y="4038861"/>
            <a:ext cx="7715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125" b="1">
                <a:solidFill>
                  <a:srgbClr val="2F725E"/>
                </a:solidFill>
              </a:defRPr>
            </a:pPr>
            <a:r>
              <a:rPr sz="1125" b="1">
                <a:solidFill>
                  <a:srgbClr val="2F725E"/>
                </a:solidFill>
              </a:rPr>
              <a:t>Ausgangslage  ·  Unterlagen  ·  Beobachtungen  ·  Einschätzung  ·  Empfehlungen  ·  nächste Schritte</a:t>
            </a:r>
          </a:p>
        </p:txBody>
      </p:sp>
      <p:sp>
        <p:nvSpPr>
          <p:cNvPr id="10" name="Abgerundetes Rechteck 9">
            <a:extLst>
              <a:ext uri="{FF2B5EF4-FFF2-40B4-BE49-F238E27FC236}">
                <a16:creationId xmlns:a16="http://schemas.microsoft.com/office/drawing/2014/main" id="{F28A0572-CA23-40A6-A246-6FC4DB36ED13}"/>
              </a:ext>
            </a:extLst>
          </p:cNvPr>
          <p:cNvSpPr>
            <a:spLocks noGrp="1"/>
          </p:cNvSpPr>
          <p:nvPr/>
        </p:nvSpPr>
        <p:spPr>
          <a:xfrm>
            <a:off x="1238250" y="4381500"/>
            <a:ext cx="6667500" cy="400050"/>
          </a:xfrm>
          <a:prstGeom prst="roundRect">
            <a:avLst>
              <a:gd name="adj" fmla="val 28571"/>
            </a:avLst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CF5D5FF9-8658-4C02-831C-C3ACAA9AD801}"/>
              </a:ext>
            </a:extLst>
          </p:cNvPr>
          <p:cNvSpPr>
            <a:spLocks noGrp="1"/>
          </p:cNvSpPr>
          <p:nvPr/>
        </p:nvSpPr>
        <p:spPr>
          <a:xfrm>
            <a:off x="1409700" y="4467225"/>
            <a:ext cx="63246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125" b="1">
                <a:solidFill>
                  <a:srgbClr val="2F725E"/>
                </a:solidFill>
              </a:defRPr>
            </a:pPr>
            <a:r>
              <a:rPr sz="1125" b="1" dirty="0">
                <a:solidFill>
                  <a:srgbClr val="2F725E"/>
                </a:solidFill>
              </a:rPr>
              <a:t>Original an die </a:t>
            </a:r>
            <a:r>
              <a:rPr sz="1125" b="1" dirty="0" err="1">
                <a:solidFill>
                  <a:srgbClr val="2F725E"/>
                </a:solidFill>
              </a:rPr>
              <a:t>Eltern</a:t>
            </a:r>
            <a:r>
              <a:rPr sz="1125" b="1" dirty="0">
                <a:solidFill>
                  <a:srgbClr val="2F725E"/>
                </a:solidFill>
              </a:rPr>
              <a:t> 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773DC1FB-C53D-4BEF-50BC-CC0ACCC1A8FA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9689" t="7592" r="47284" b="64815"/>
          <a:stretch>
            <a:fillRect/>
          </a:stretch>
        </p:blipFill>
        <p:spPr>
          <a:xfrm>
            <a:off x="8198040" y="142875"/>
            <a:ext cx="678952" cy="802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6846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hteck 16">
            <a:extLst>
              <a:ext uri="{FF2B5EF4-FFF2-40B4-BE49-F238E27FC236}">
                <a16:creationId xmlns:a16="http://schemas.microsoft.com/office/drawing/2014/main" id="{C98D4EDC-DA19-43A2-AEDF-FD30A2DFD20E}"/>
              </a:ext>
            </a:extLst>
          </p:cNvPr>
          <p:cNvSpPr>
            <a:spLocks noGrp="1"/>
          </p:cNvSpPr>
          <p:nvPr/>
        </p:nvSpPr>
        <p:spPr>
          <a:xfrm>
            <a:off x="476250" y="323850"/>
            <a:ext cx="671512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>
                <a:solidFill>
                  <a:srgbClr val="142B3D"/>
                </a:solidFill>
              </a:defRPr>
            </a:pPr>
            <a:r>
              <a:rPr sz="2100" b="1">
                <a:solidFill>
                  <a:srgbClr val="142B3D"/>
                </a:solidFill>
              </a:rPr>
              <a:t>Wer die Initiative bisher vorbereitet hat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9DE3708F-32B6-4F3D-9575-75F92B4EEEDB}"/>
              </a:ext>
            </a:extLst>
          </p:cNvPr>
          <p:cNvSpPr>
            <a:spLocks noGrp="1"/>
          </p:cNvSpPr>
          <p:nvPr/>
        </p:nvSpPr>
        <p:spPr>
          <a:xfrm>
            <a:off x="476250" y="1038225"/>
            <a:ext cx="895350" cy="47625"/>
          </a:xfrm>
          <a:prstGeom prst="rect">
            <a:avLst/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5" name="Abgerundetes Rechteck 4">
            <a:extLst>
              <a:ext uri="{FF2B5EF4-FFF2-40B4-BE49-F238E27FC236}">
                <a16:creationId xmlns:a16="http://schemas.microsoft.com/office/drawing/2014/main" id="{A92D71E3-58A1-4344-AEA4-4ACE660B6C66}"/>
              </a:ext>
            </a:extLst>
          </p:cNvPr>
          <p:cNvSpPr>
            <a:spLocks noGrp="1"/>
          </p:cNvSpPr>
          <p:nvPr/>
        </p:nvSpPr>
        <p:spPr>
          <a:xfrm>
            <a:off x="714375" y="1476375"/>
            <a:ext cx="114300" cy="114300"/>
          </a:xfrm>
          <a:prstGeom prst="roundRect">
            <a:avLst>
              <a:gd name="adj" fmla="val 50000"/>
            </a:avLst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B4B6089C-2901-4AC9-9F13-E368BA2A5958}"/>
              </a:ext>
            </a:extLst>
          </p:cNvPr>
          <p:cNvSpPr>
            <a:spLocks noGrp="1"/>
          </p:cNvSpPr>
          <p:nvPr/>
        </p:nvSpPr>
        <p:spPr>
          <a:xfrm>
            <a:off x="981075" y="1428750"/>
            <a:ext cx="74485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142B3D"/>
                </a:solidFill>
              </a:defRPr>
            </a:pPr>
            <a:r>
              <a:rPr sz="1275" b="0">
                <a:solidFill>
                  <a:srgbClr val="142B3D"/>
                </a:solidFill>
              </a:rPr>
              <a:t>Integrative Kindertagesstätte der Lebenshilfe Kreisvereinigung Kusel e. V.</a:t>
            </a:r>
          </a:p>
        </p:txBody>
      </p:sp>
      <p:sp>
        <p:nvSpPr>
          <p:cNvPr id="7" name="Abgerundetes Rechteck 6">
            <a:extLst>
              <a:ext uri="{FF2B5EF4-FFF2-40B4-BE49-F238E27FC236}">
                <a16:creationId xmlns:a16="http://schemas.microsoft.com/office/drawing/2014/main" id="{3F2AD43E-7E14-4053-B9E3-5364C38C4A9A}"/>
              </a:ext>
            </a:extLst>
          </p:cNvPr>
          <p:cNvSpPr>
            <a:spLocks noGrp="1"/>
          </p:cNvSpPr>
          <p:nvPr/>
        </p:nvSpPr>
        <p:spPr>
          <a:xfrm>
            <a:off x="714375" y="2000250"/>
            <a:ext cx="114300" cy="114300"/>
          </a:xfrm>
          <a:prstGeom prst="roundRect">
            <a:avLst>
              <a:gd name="adj" fmla="val 50000"/>
            </a:avLst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4D39EA69-D434-4456-A5B1-B0AB56FA8DC3}"/>
              </a:ext>
            </a:extLst>
          </p:cNvPr>
          <p:cNvSpPr>
            <a:spLocks noGrp="1"/>
          </p:cNvSpPr>
          <p:nvPr/>
        </p:nvSpPr>
        <p:spPr>
          <a:xfrm>
            <a:off x="981075" y="1952625"/>
            <a:ext cx="74485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142B3D"/>
                </a:solidFill>
              </a:defRPr>
            </a:pPr>
            <a:r>
              <a:rPr sz="1275" b="0" dirty="0">
                <a:solidFill>
                  <a:srgbClr val="142B3D"/>
                </a:solidFill>
              </a:rPr>
              <a:t>Kita-</a:t>
            </a:r>
            <a:r>
              <a:rPr sz="1275" b="0" dirty="0" err="1">
                <a:solidFill>
                  <a:srgbClr val="142B3D"/>
                </a:solidFill>
              </a:rPr>
              <a:t>Sozialarbeit</a:t>
            </a:r>
            <a:r>
              <a:rPr sz="1275" b="0" dirty="0">
                <a:solidFill>
                  <a:srgbClr val="142B3D"/>
                </a:solidFill>
              </a:rPr>
              <a:t> und  Kita-</a:t>
            </a:r>
            <a:r>
              <a:rPr sz="1275" b="0" dirty="0" err="1">
                <a:solidFill>
                  <a:srgbClr val="142B3D"/>
                </a:solidFill>
              </a:rPr>
              <a:t>Fachberaterinnen</a:t>
            </a:r>
            <a:r>
              <a:rPr sz="1275" b="0" dirty="0">
                <a:solidFill>
                  <a:srgbClr val="142B3D"/>
                </a:solidFill>
              </a:rPr>
              <a:t> </a:t>
            </a:r>
          </a:p>
        </p:txBody>
      </p:sp>
      <p:sp>
        <p:nvSpPr>
          <p:cNvPr id="9" name="Abgerundetes Rechteck 8">
            <a:extLst>
              <a:ext uri="{FF2B5EF4-FFF2-40B4-BE49-F238E27FC236}">
                <a16:creationId xmlns:a16="http://schemas.microsoft.com/office/drawing/2014/main" id="{F1BEFE68-BE66-484E-85D7-4FF1D8517D99}"/>
              </a:ext>
            </a:extLst>
          </p:cNvPr>
          <p:cNvSpPr>
            <a:spLocks noGrp="1"/>
          </p:cNvSpPr>
          <p:nvPr/>
        </p:nvSpPr>
        <p:spPr>
          <a:xfrm>
            <a:off x="714375" y="2524125"/>
            <a:ext cx="114300" cy="114300"/>
          </a:xfrm>
          <a:prstGeom prst="roundRect">
            <a:avLst>
              <a:gd name="adj" fmla="val 50000"/>
            </a:avLst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23F65F05-0366-43A9-8F14-B9FF42402BE5}"/>
              </a:ext>
            </a:extLst>
          </p:cNvPr>
          <p:cNvSpPr>
            <a:spLocks noGrp="1"/>
          </p:cNvSpPr>
          <p:nvPr/>
        </p:nvSpPr>
        <p:spPr>
          <a:xfrm>
            <a:off x="981075" y="2476500"/>
            <a:ext cx="74485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142B3D"/>
                </a:solidFill>
              </a:defRPr>
            </a:pPr>
            <a:r>
              <a:rPr sz="1275" b="0">
                <a:solidFill>
                  <a:srgbClr val="142B3D"/>
                </a:solidFill>
              </a:rPr>
              <a:t>Kerstin Hollinger, Verfahrenslotsin der Kreisverwaltung Kusel</a:t>
            </a:r>
          </a:p>
        </p:txBody>
      </p:sp>
      <p:sp>
        <p:nvSpPr>
          <p:cNvPr id="11" name="Abgerundetes Rechteck 10">
            <a:extLst>
              <a:ext uri="{FF2B5EF4-FFF2-40B4-BE49-F238E27FC236}">
                <a16:creationId xmlns:a16="http://schemas.microsoft.com/office/drawing/2014/main" id="{7404DB8F-052A-40CC-8B26-6A163ECA2992}"/>
              </a:ext>
            </a:extLst>
          </p:cNvPr>
          <p:cNvSpPr>
            <a:spLocks noGrp="1"/>
          </p:cNvSpPr>
          <p:nvPr/>
        </p:nvSpPr>
        <p:spPr>
          <a:xfrm>
            <a:off x="714375" y="3048000"/>
            <a:ext cx="114300" cy="114300"/>
          </a:xfrm>
          <a:prstGeom prst="roundRect">
            <a:avLst>
              <a:gd name="adj" fmla="val 50000"/>
            </a:avLst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F8E6EBD1-FC2A-4B4B-B9D5-56D8537A4717}"/>
              </a:ext>
            </a:extLst>
          </p:cNvPr>
          <p:cNvSpPr>
            <a:spLocks noGrp="1"/>
          </p:cNvSpPr>
          <p:nvPr/>
        </p:nvSpPr>
        <p:spPr>
          <a:xfrm>
            <a:off x="981075" y="3000375"/>
            <a:ext cx="74485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142B3D"/>
                </a:solidFill>
              </a:defRPr>
            </a:pPr>
            <a:r>
              <a:rPr sz="1275" b="0">
                <a:solidFill>
                  <a:srgbClr val="142B3D"/>
                </a:solidFill>
              </a:rPr>
              <a:t>Sarah Schmitt und Melanie Cassel, Schulsozialarbeit an Grundschulen</a:t>
            </a:r>
          </a:p>
        </p:txBody>
      </p:sp>
      <p:sp>
        <p:nvSpPr>
          <p:cNvPr id="13" name="Abgerundetes Rechteck 12">
            <a:extLst>
              <a:ext uri="{FF2B5EF4-FFF2-40B4-BE49-F238E27FC236}">
                <a16:creationId xmlns:a16="http://schemas.microsoft.com/office/drawing/2014/main" id="{32A2B72F-0856-4F3E-8DCD-43FA7AA5719A}"/>
              </a:ext>
            </a:extLst>
          </p:cNvPr>
          <p:cNvSpPr>
            <a:spLocks noGrp="1"/>
          </p:cNvSpPr>
          <p:nvPr/>
        </p:nvSpPr>
        <p:spPr>
          <a:xfrm>
            <a:off x="714375" y="3571875"/>
            <a:ext cx="114300" cy="114300"/>
          </a:xfrm>
          <a:prstGeom prst="roundRect">
            <a:avLst>
              <a:gd name="adj" fmla="val 50000"/>
            </a:avLst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580AA684-0AB8-460A-B7BC-0DECB4F0A309}"/>
              </a:ext>
            </a:extLst>
          </p:cNvPr>
          <p:cNvSpPr>
            <a:spLocks noGrp="1"/>
          </p:cNvSpPr>
          <p:nvPr/>
        </p:nvSpPr>
        <p:spPr>
          <a:xfrm>
            <a:off x="981075" y="3524250"/>
            <a:ext cx="74485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142B3D"/>
                </a:solidFill>
              </a:defRPr>
            </a:pPr>
            <a:r>
              <a:rPr sz="1275" b="0">
                <a:solidFill>
                  <a:srgbClr val="142B3D"/>
                </a:solidFill>
              </a:rPr>
              <a:t>Lehrkräfte und Schulleitung der Jakob-Muth-Schule</a:t>
            </a:r>
          </a:p>
        </p:txBody>
      </p:sp>
      <p:sp>
        <p:nvSpPr>
          <p:cNvPr id="15" name="Abgerundetes Rechteck 14">
            <a:extLst>
              <a:ext uri="{FF2B5EF4-FFF2-40B4-BE49-F238E27FC236}">
                <a16:creationId xmlns:a16="http://schemas.microsoft.com/office/drawing/2014/main" id="{CCF63863-BAEB-4990-A663-703B6E026BBF}"/>
              </a:ext>
            </a:extLst>
          </p:cNvPr>
          <p:cNvSpPr>
            <a:spLocks noGrp="1"/>
          </p:cNvSpPr>
          <p:nvPr/>
        </p:nvSpPr>
        <p:spPr>
          <a:xfrm>
            <a:off x="952500" y="4238625"/>
            <a:ext cx="7239000" cy="457200"/>
          </a:xfrm>
          <a:prstGeom prst="roundRect">
            <a:avLst>
              <a:gd name="adj" fmla="val 25000"/>
            </a:avLst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86F04F2C-8F03-4D82-AC92-5C93C1F771FE}"/>
              </a:ext>
            </a:extLst>
          </p:cNvPr>
          <p:cNvSpPr>
            <a:spLocks noGrp="1"/>
          </p:cNvSpPr>
          <p:nvPr/>
        </p:nvSpPr>
        <p:spPr>
          <a:xfrm>
            <a:off x="1123950" y="4352925"/>
            <a:ext cx="68961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75" b="1">
                <a:solidFill>
                  <a:srgbClr val="2F725E"/>
                </a:solidFill>
              </a:defRPr>
            </a:pPr>
            <a:r>
              <a:rPr sz="1275" b="1">
                <a:solidFill>
                  <a:srgbClr val="2F725E"/>
                </a:solidFill>
              </a:rPr>
              <a:t>Eine Vorbereitungsgruppe – noch kein festes Netzwerk und kein geschlossener Kreis.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514F023B-9BCA-BCA3-A8A5-0EBAB979FF2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9689" t="7592" r="47284" b="64815"/>
          <a:stretch>
            <a:fillRect/>
          </a:stretch>
        </p:blipFill>
        <p:spPr>
          <a:xfrm>
            <a:off x="8198040" y="142875"/>
            <a:ext cx="678952" cy="802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337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hteck 16">
            <a:extLst>
              <a:ext uri="{FF2B5EF4-FFF2-40B4-BE49-F238E27FC236}">
                <a16:creationId xmlns:a16="http://schemas.microsoft.com/office/drawing/2014/main" id="{0C9EA040-BDF2-46E8-8496-ACE7DE9DCB11}"/>
              </a:ext>
            </a:extLst>
          </p:cNvPr>
          <p:cNvSpPr>
            <a:spLocks noGrp="1"/>
          </p:cNvSpPr>
          <p:nvPr/>
        </p:nvSpPr>
        <p:spPr>
          <a:xfrm>
            <a:off x="476250" y="323850"/>
            <a:ext cx="671512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>
                <a:solidFill>
                  <a:srgbClr val="142B3D"/>
                </a:solidFill>
              </a:defRPr>
            </a:pPr>
            <a:r>
              <a:rPr sz="2100" b="1">
                <a:solidFill>
                  <a:srgbClr val="142B3D"/>
                </a:solidFill>
              </a:rPr>
              <a:t>Welche Partner brauchen wir für einen guten Schulstart?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81CA5C39-6955-4A7C-87E5-FE92572A2E54}"/>
              </a:ext>
            </a:extLst>
          </p:cNvPr>
          <p:cNvSpPr>
            <a:spLocks noGrp="1"/>
          </p:cNvSpPr>
          <p:nvPr/>
        </p:nvSpPr>
        <p:spPr>
          <a:xfrm>
            <a:off x="476250" y="1038225"/>
            <a:ext cx="895350" cy="47625"/>
          </a:xfrm>
          <a:prstGeom prst="rect">
            <a:avLst/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5" name="Abgerundetes Rechteck 4">
            <a:extLst>
              <a:ext uri="{FF2B5EF4-FFF2-40B4-BE49-F238E27FC236}">
                <a16:creationId xmlns:a16="http://schemas.microsoft.com/office/drawing/2014/main" id="{3193F025-5A08-42A1-82CA-47C1CD85D290}"/>
              </a:ext>
            </a:extLst>
          </p:cNvPr>
          <p:cNvSpPr>
            <a:spLocks noGrp="1"/>
          </p:cNvSpPr>
          <p:nvPr/>
        </p:nvSpPr>
        <p:spPr>
          <a:xfrm>
            <a:off x="3476625" y="2095500"/>
            <a:ext cx="2190750" cy="904875"/>
          </a:xfrm>
          <a:prstGeom prst="roundRect">
            <a:avLst>
              <a:gd name="adj" fmla="val 12632"/>
            </a:avLst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724B65DF-C45F-4755-A293-2187787DB313}"/>
              </a:ext>
            </a:extLst>
          </p:cNvPr>
          <p:cNvSpPr>
            <a:spLocks noGrp="1"/>
          </p:cNvSpPr>
          <p:nvPr/>
        </p:nvSpPr>
        <p:spPr>
          <a:xfrm>
            <a:off x="3714750" y="2400300"/>
            <a:ext cx="1714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>
                <a:solidFill>
                  <a:srgbClr val="142B3D"/>
                </a:solidFill>
              </a:defRPr>
            </a:pPr>
            <a:r>
              <a:rPr sz="1650" b="1">
                <a:solidFill>
                  <a:srgbClr val="142B3D"/>
                </a:solidFill>
              </a:rPr>
              <a:t>Kind und Familie</a:t>
            </a:r>
          </a:p>
        </p:txBody>
      </p:sp>
      <p:sp>
        <p:nvSpPr>
          <p:cNvPr id="7" name="Abgerundetes Rechteck 6">
            <a:extLst>
              <a:ext uri="{FF2B5EF4-FFF2-40B4-BE49-F238E27FC236}">
                <a16:creationId xmlns:a16="http://schemas.microsoft.com/office/drawing/2014/main" id="{7461AF5D-AD23-448B-B1B2-E8073A0366DC}"/>
              </a:ext>
            </a:extLst>
          </p:cNvPr>
          <p:cNvSpPr>
            <a:spLocks noGrp="1"/>
          </p:cNvSpPr>
          <p:nvPr/>
        </p:nvSpPr>
        <p:spPr>
          <a:xfrm>
            <a:off x="619125" y="1476375"/>
            <a:ext cx="2381250" cy="533400"/>
          </a:xfrm>
          <a:prstGeom prst="roundRect">
            <a:avLst>
              <a:gd name="adj" fmla="val 21429"/>
            </a:avLst>
          </a:prstGeom>
          <a:solidFill>
            <a:srgbClr val="EDF8F3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60756ECD-2E66-44E1-B30D-8C5AA49F5BE1}"/>
              </a:ext>
            </a:extLst>
          </p:cNvPr>
          <p:cNvSpPr>
            <a:spLocks noGrp="1"/>
          </p:cNvSpPr>
          <p:nvPr/>
        </p:nvSpPr>
        <p:spPr>
          <a:xfrm>
            <a:off x="733425" y="1628775"/>
            <a:ext cx="215265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125" b="1">
                <a:solidFill>
                  <a:srgbClr val="142B3D"/>
                </a:solidFill>
              </a:defRPr>
            </a:pPr>
            <a:r>
              <a:rPr sz="1125" b="1">
                <a:solidFill>
                  <a:srgbClr val="142B3D"/>
                </a:solidFill>
              </a:rPr>
              <a:t>Kindertagesstätten</a:t>
            </a:r>
          </a:p>
        </p:txBody>
      </p:sp>
      <p:sp>
        <p:nvSpPr>
          <p:cNvPr id="9" name="Abgerundetes Rechteck 8">
            <a:extLst>
              <a:ext uri="{FF2B5EF4-FFF2-40B4-BE49-F238E27FC236}">
                <a16:creationId xmlns:a16="http://schemas.microsoft.com/office/drawing/2014/main" id="{A1F7B63F-C6CC-4D7E-8B95-3776C69C26D9}"/>
              </a:ext>
            </a:extLst>
          </p:cNvPr>
          <p:cNvSpPr>
            <a:spLocks noGrp="1"/>
          </p:cNvSpPr>
          <p:nvPr/>
        </p:nvSpPr>
        <p:spPr>
          <a:xfrm>
            <a:off x="6191250" y="1476375"/>
            <a:ext cx="2381250" cy="533400"/>
          </a:xfrm>
          <a:prstGeom prst="roundRect">
            <a:avLst>
              <a:gd name="adj" fmla="val 21429"/>
            </a:avLst>
          </a:prstGeom>
          <a:solidFill>
            <a:srgbClr val="EDF8F3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DA25F04C-ADBD-48BC-AC1A-2E75C909E417}"/>
              </a:ext>
            </a:extLst>
          </p:cNvPr>
          <p:cNvSpPr>
            <a:spLocks noGrp="1"/>
          </p:cNvSpPr>
          <p:nvPr/>
        </p:nvSpPr>
        <p:spPr>
          <a:xfrm>
            <a:off x="6305550" y="1628775"/>
            <a:ext cx="215265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125" b="1">
                <a:solidFill>
                  <a:srgbClr val="142B3D"/>
                </a:solidFill>
              </a:defRPr>
            </a:pPr>
            <a:r>
              <a:rPr sz="1125" b="1">
                <a:solidFill>
                  <a:srgbClr val="142B3D"/>
                </a:solidFill>
              </a:rPr>
              <a:t>Grund- und Förderschulen</a:t>
            </a:r>
          </a:p>
        </p:txBody>
      </p:sp>
      <p:sp>
        <p:nvSpPr>
          <p:cNvPr id="11" name="Abgerundetes Rechteck 10">
            <a:extLst>
              <a:ext uri="{FF2B5EF4-FFF2-40B4-BE49-F238E27FC236}">
                <a16:creationId xmlns:a16="http://schemas.microsoft.com/office/drawing/2014/main" id="{B224DCC8-3DA4-4340-BF11-E9A2EAF56EB8}"/>
              </a:ext>
            </a:extLst>
          </p:cNvPr>
          <p:cNvSpPr>
            <a:spLocks noGrp="1"/>
          </p:cNvSpPr>
          <p:nvPr/>
        </p:nvSpPr>
        <p:spPr>
          <a:xfrm>
            <a:off x="571500" y="3476625"/>
            <a:ext cx="2381250" cy="533400"/>
          </a:xfrm>
          <a:prstGeom prst="roundRect">
            <a:avLst>
              <a:gd name="adj" fmla="val 21429"/>
            </a:avLst>
          </a:prstGeom>
          <a:solidFill>
            <a:srgbClr val="EDF8F3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A3153FA7-5687-4DC8-88B9-1BA42D874E57}"/>
              </a:ext>
            </a:extLst>
          </p:cNvPr>
          <p:cNvSpPr>
            <a:spLocks noGrp="1"/>
          </p:cNvSpPr>
          <p:nvPr/>
        </p:nvSpPr>
        <p:spPr>
          <a:xfrm>
            <a:off x="685800" y="3629025"/>
            <a:ext cx="215265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125" b="1">
                <a:solidFill>
                  <a:srgbClr val="142B3D"/>
                </a:solidFill>
              </a:defRPr>
            </a:pPr>
            <a:r>
              <a:rPr sz="1125" b="1">
                <a:solidFill>
                  <a:srgbClr val="142B3D"/>
                </a:solidFill>
              </a:rPr>
              <a:t>Medizin und Therapie</a:t>
            </a:r>
          </a:p>
        </p:txBody>
      </p:sp>
      <p:sp>
        <p:nvSpPr>
          <p:cNvPr id="13" name="Abgerundetes Rechteck 12">
            <a:extLst>
              <a:ext uri="{FF2B5EF4-FFF2-40B4-BE49-F238E27FC236}">
                <a16:creationId xmlns:a16="http://schemas.microsoft.com/office/drawing/2014/main" id="{CE7D553A-8524-4D32-8BDD-48F25F0205B8}"/>
              </a:ext>
            </a:extLst>
          </p:cNvPr>
          <p:cNvSpPr>
            <a:spLocks noGrp="1"/>
          </p:cNvSpPr>
          <p:nvPr/>
        </p:nvSpPr>
        <p:spPr>
          <a:xfrm>
            <a:off x="6191250" y="3476625"/>
            <a:ext cx="2381250" cy="533400"/>
          </a:xfrm>
          <a:prstGeom prst="roundRect">
            <a:avLst>
              <a:gd name="adj" fmla="val 21429"/>
            </a:avLst>
          </a:prstGeom>
          <a:solidFill>
            <a:srgbClr val="EDF8F3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245FEBB0-0B56-4385-A83E-2A916C4678A2}"/>
              </a:ext>
            </a:extLst>
          </p:cNvPr>
          <p:cNvSpPr>
            <a:spLocks noGrp="1"/>
          </p:cNvSpPr>
          <p:nvPr/>
        </p:nvSpPr>
        <p:spPr>
          <a:xfrm>
            <a:off x="6305550" y="3629025"/>
            <a:ext cx="215265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125" b="1">
                <a:solidFill>
                  <a:srgbClr val="142B3D"/>
                </a:solidFill>
              </a:defRPr>
            </a:pPr>
            <a:r>
              <a:rPr sz="1125" b="1">
                <a:solidFill>
                  <a:srgbClr val="142B3D"/>
                </a:solidFill>
              </a:rPr>
              <a:t>Beratung und soziale Hilfen</a:t>
            </a:r>
          </a:p>
        </p:txBody>
      </p:sp>
      <p:sp>
        <p:nvSpPr>
          <p:cNvPr id="15" name="Abgerundetes Rechteck 14">
            <a:extLst>
              <a:ext uri="{FF2B5EF4-FFF2-40B4-BE49-F238E27FC236}">
                <a16:creationId xmlns:a16="http://schemas.microsoft.com/office/drawing/2014/main" id="{DCB77E79-3587-45BD-BDD9-02E720F6F037}"/>
              </a:ext>
            </a:extLst>
          </p:cNvPr>
          <p:cNvSpPr>
            <a:spLocks noGrp="1"/>
          </p:cNvSpPr>
          <p:nvPr/>
        </p:nvSpPr>
        <p:spPr>
          <a:xfrm>
            <a:off x="3238500" y="3905250"/>
            <a:ext cx="2381250" cy="533400"/>
          </a:xfrm>
          <a:prstGeom prst="roundRect">
            <a:avLst>
              <a:gd name="adj" fmla="val 21429"/>
            </a:avLst>
          </a:prstGeom>
          <a:solidFill>
            <a:srgbClr val="EDF8F3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24360749-889E-40EA-BC9C-03C35BAAD933}"/>
              </a:ext>
            </a:extLst>
          </p:cNvPr>
          <p:cNvSpPr>
            <a:spLocks noGrp="1"/>
          </p:cNvSpPr>
          <p:nvPr/>
        </p:nvSpPr>
        <p:spPr>
          <a:xfrm>
            <a:off x="3352800" y="3986212"/>
            <a:ext cx="215265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125" b="1">
                <a:solidFill>
                  <a:srgbClr val="142B3D"/>
                </a:solidFill>
              </a:defRPr>
            </a:pPr>
            <a:r>
              <a:rPr sz="1125" b="1" dirty="0" err="1">
                <a:solidFill>
                  <a:srgbClr val="142B3D"/>
                </a:solidFill>
              </a:rPr>
              <a:t>Kreisverwaltung</a:t>
            </a:r>
            <a:r>
              <a:rPr sz="1125" b="1" dirty="0">
                <a:solidFill>
                  <a:srgbClr val="142B3D"/>
                </a:solidFill>
              </a:rPr>
              <a:t> und </a:t>
            </a:r>
            <a:r>
              <a:rPr sz="1125" b="1" dirty="0" err="1">
                <a:solidFill>
                  <a:srgbClr val="142B3D"/>
                </a:solidFill>
              </a:rPr>
              <a:t>Gesundheitsamt</a:t>
            </a:r>
            <a:endParaRPr sz="1125" b="1" dirty="0">
              <a:solidFill>
                <a:srgbClr val="142B3D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EB5480A6-F51A-BD84-C031-66F783327CF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9689" t="7592" r="47284" b="64815"/>
          <a:stretch>
            <a:fillRect/>
          </a:stretch>
        </p:blipFill>
        <p:spPr>
          <a:xfrm>
            <a:off x="8198040" y="142875"/>
            <a:ext cx="678952" cy="802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7833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eck 15">
            <a:extLst>
              <a:ext uri="{FF2B5EF4-FFF2-40B4-BE49-F238E27FC236}">
                <a16:creationId xmlns:a16="http://schemas.microsoft.com/office/drawing/2014/main" id="{22926CA9-5E11-4907-9737-C8DAAD81E3EF}"/>
              </a:ext>
            </a:extLst>
          </p:cNvPr>
          <p:cNvSpPr>
            <a:spLocks noGrp="1"/>
          </p:cNvSpPr>
          <p:nvPr/>
        </p:nvSpPr>
        <p:spPr>
          <a:xfrm>
            <a:off x="476250" y="323850"/>
            <a:ext cx="671512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>
                <a:solidFill>
                  <a:srgbClr val="142B3D"/>
                </a:solidFill>
              </a:defRPr>
            </a:pPr>
            <a:r>
              <a:rPr sz="2100" b="1">
                <a:solidFill>
                  <a:srgbClr val="142B3D"/>
                </a:solidFill>
              </a:rPr>
              <a:t>Die Zusammenarbeit muss im Alltag funktionieren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2415ACF4-504F-4DEB-B95E-4F3CAAA95867}"/>
              </a:ext>
            </a:extLst>
          </p:cNvPr>
          <p:cNvSpPr>
            <a:spLocks noGrp="1"/>
          </p:cNvSpPr>
          <p:nvPr/>
        </p:nvSpPr>
        <p:spPr>
          <a:xfrm>
            <a:off x="476250" y="1038225"/>
            <a:ext cx="895350" cy="47625"/>
          </a:xfrm>
          <a:prstGeom prst="rect">
            <a:avLst/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4251CD5E-D604-462D-B625-8DC71F076403}"/>
              </a:ext>
            </a:extLst>
          </p:cNvPr>
          <p:cNvSpPr>
            <a:spLocks noGrp="1"/>
          </p:cNvSpPr>
          <p:nvPr/>
        </p:nvSpPr>
        <p:spPr>
          <a:xfrm>
            <a:off x="476250" y="1476375"/>
            <a:ext cx="25908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350" b="1">
                <a:solidFill>
                  <a:srgbClr val="2F725E"/>
                </a:solidFill>
              </a:defRPr>
            </a:pPr>
            <a:r>
              <a:rPr sz="1350" b="1">
                <a:solidFill>
                  <a:srgbClr val="2F725E"/>
                </a:solidFill>
              </a:rPr>
              <a:t>Feste Ansprechpersonen</a:t>
            </a:r>
          </a:p>
        </p:txBody>
      </p:sp>
      <p:sp>
        <p:nvSpPr>
          <p:cNvPr id="6" name="Abgerundetes Rechteck 5">
            <a:extLst>
              <a:ext uri="{FF2B5EF4-FFF2-40B4-BE49-F238E27FC236}">
                <a16:creationId xmlns:a16="http://schemas.microsoft.com/office/drawing/2014/main" id="{11217B8C-E726-4A21-84A2-3A3E61E66197}"/>
              </a:ext>
            </a:extLst>
          </p:cNvPr>
          <p:cNvSpPr>
            <a:spLocks noGrp="1"/>
          </p:cNvSpPr>
          <p:nvPr/>
        </p:nvSpPr>
        <p:spPr>
          <a:xfrm>
            <a:off x="476250" y="1857375"/>
            <a:ext cx="2590800" cy="2095500"/>
          </a:xfrm>
          <a:prstGeom prst="roundRect">
            <a:avLst>
              <a:gd name="adj" fmla="val 5455"/>
            </a:avLst>
          </a:prstGeom>
          <a:solidFill>
            <a:srgbClr val="EDF8F3"/>
          </a:solidFill>
          <a:ln w="0">
            <a:noFill/>
            <a:prstDash val="solid"/>
          </a:ln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de-DE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1AAA0BD9-3AB0-456B-98F9-3C242F932228}"/>
              </a:ext>
            </a:extLst>
          </p:cNvPr>
          <p:cNvSpPr>
            <a:spLocks noGrp="1"/>
          </p:cNvSpPr>
          <p:nvPr/>
        </p:nvSpPr>
        <p:spPr>
          <a:xfrm>
            <a:off x="647700" y="2105025"/>
            <a:ext cx="2247900" cy="1714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  <a:defRPr sz="1200" b="0">
                <a:solidFill>
                  <a:srgbClr val="142B3D"/>
                </a:solidFill>
              </a:defRPr>
            </a:pPr>
            <a:r>
              <a:rPr sz="1200" b="0" dirty="0" err="1">
                <a:solidFill>
                  <a:srgbClr val="142B3D"/>
                </a:solidFill>
              </a:rPr>
              <a:t>Aktuelle</a:t>
            </a:r>
            <a:r>
              <a:rPr sz="1200" b="0" dirty="0">
                <a:solidFill>
                  <a:srgbClr val="142B3D"/>
                </a:solidFill>
              </a:rPr>
              <a:t> </a:t>
            </a:r>
            <a:r>
              <a:rPr sz="1200" b="0" dirty="0" err="1">
                <a:solidFill>
                  <a:srgbClr val="142B3D"/>
                </a:solidFill>
              </a:rPr>
              <a:t>Kontaktdaten</a:t>
            </a:r>
            <a:endParaRPr lang="de-DE" sz="1200" b="0" dirty="0">
              <a:solidFill>
                <a:srgbClr val="142B3D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  <a:defRPr sz="1200" b="0">
                <a:solidFill>
                  <a:srgbClr val="142B3D"/>
                </a:solidFill>
              </a:defRPr>
            </a:pPr>
            <a:endParaRPr sz="1200" b="0" dirty="0">
              <a:solidFill>
                <a:srgbClr val="142B3D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  <a:defRPr sz="1200" b="0">
                <a:solidFill>
                  <a:srgbClr val="142B3D"/>
                </a:solidFill>
              </a:defRPr>
            </a:pPr>
            <a:r>
              <a:rPr sz="1200" b="0" dirty="0">
                <a:solidFill>
                  <a:srgbClr val="142B3D"/>
                </a:solidFill>
              </a:rPr>
              <a:t>Kurze Wege</a:t>
            </a:r>
            <a:endParaRPr lang="de-DE" sz="1200" b="0" dirty="0">
              <a:solidFill>
                <a:srgbClr val="142B3D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  <a:defRPr sz="1200" b="0">
                <a:solidFill>
                  <a:srgbClr val="142B3D"/>
                </a:solidFill>
              </a:defRPr>
            </a:pPr>
            <a:endParaRPr sz="1200" b="0" dirty="0">
              <a:solidFill>
                <a:srgbClr val="142B3D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  <a:defRPr sz="1200" b="0">
                <a:solidFill>
                  <a:srgbClr val="142B3D"/>
                </a:solidFill>
              </a:defRPr>
            </a:pPr>
            <a:r>
              <a:rPr sz="1200" b="0" dirty="0">
                <a:solidFill>
                  <a:srgbClr val="142B3D"/>
                </a:solidFill>
              </a:rPr>
              <a:t>Klare </a:t>
            </a:r>
            <a:r>
              <a:rPr sz="1200" b="0" dirty="0" err="1">
                <a:solidFill>
                  <a:srgbClr val="142B3D"/>
                </a:solidFill>
              </a:rPr>
              <a:t>Zuständigkeiten</a:t>
            </a:r>
            <a:endParaRPr sz="1200" b="0" dirty="0">
              <a:solidFill>
                <a:srgbClr val="142B3D"/>
              </a:solidFill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21D8D421-9450-4E0C-AD1D-371B7F9650A1}"/>
              </a:ext>
            </a:extLst>
          </p:cNvPr>
          <p:cNvSpPr>
            <a:spLocks noGrp="1"/>
          </p:cNvSpPr>
          <p:nvPr/>
        </p:nvSpPr>
        <p:spPr>
          <a:xfrm>
            <a:off x="3276600" y="1476375"/>
            <a:ext cx="25908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350" b="1">
                <a:solidFill>
                  <a:srgbClr val="2F725E"/>
                </a:solidFill>
              </a:defRPr>
            </a:pPr>
            <a:r>
              <a:rPr sz="1350" b="1">
                <a:solidFill>
                  <a:srgbClr val="2F725E"/>
                </a:solidFill>
              </a:rPr>
              <a:t>Zentrale Materialsammlung</a:t>
            </a:r>
          </a:p>
        </p:txBody>
      </p:sp>
      <p:sp>
        <p:nvSpPr>
          <p:cNvPr id="9" name="Abgerundetes Rechteck 8">
            <a:extLst>
              <a:ext uri="{FF2B5EF4-FFF2-40B4-BE49-F238E27FC236}">
                <a16:creationId xmlns:a16="http://schemas.microsoft.com/office/drawing/2014/main" id="{5C2D07AE-A2DA-42F5-98D3-09C79B51DA6E}"/>
              </a:ext>
            </a:extLst>
          </p:cNvPr>
          <p:cNvSpPr>
            <a:spLocks noGrp="1"/>
          </p:cNvSpPr>
          <p:nvPr/>
        </p:nvSpPr>
        <p:spPr>
          <a:xfrm>
            <a:off x="3276600" y="1857375"/>
            <a:ext cx="2590800" cy="2095500"/>
          </a:xfrm>
          <a:prstGeom prst="roundRect">
            <a:avLst>
              <a:gd name="adj" fmla="val 5455"/>
            </a:avLst>
          </a:prstGeom>
          <a:solidFill>
            <a:srgbClr val="EDF8F3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BBF86957-4BFC-4073-A30A-37A7E56D51A3}"/>
              </a:ext>
            </a:extLst>
          </p:cNvPr>
          <p:cNvSpPr>
            <a:spLocks noGrp="1"/>
          </p:cNvSpPr>
          <p:nvPr/>
        </p:nvSpPr>
        <p:spPr>
          <a:xfrm>
            <a:off x="3448050" y="2105025"/>
            <a:ext cx="2247900" cy="1714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  <a:defRPr sz="1200" b="0">
                <a:solidFill>
                  <a:srgbClr val="142B3D"/>
                </a:solidFill>
              </a:defRPr>
            </a:pPr>
            <a:r>
              <a:rPr sz="1200" b="0" dirty="0" err="1">
                <a:solidFill>
                  <a:srgbClr val="142B3D"/>
                </a:solidFill>
              </a:rPr>
              <a:t>Prozessübersicht</a:t>
            </a:r>
            <a:endParaRPr lang="de-DE" sz="1200" b="0" dirty="0">
              <a:solidFill>
                <a:srgbClr val="142B3D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  <a:defRPr sz="1200" b="0">
                <a:solidFill>
                  <a:srgbClr val="142B3D"/>
                </a:solidFill>
              </a:defRPr>
            </a:pPr>
            <a:endParaRPr sz="1200" b="0" dirty="0">
              <a:solidFill>
                <a:srgbClr val="142B3D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  <a:defRPr sz="1200" b="0">
                <a:solidFill>
                  <a:srgbClr val="142B3D"/>
                </a:solidFill>
              </a:defRPr>
            </a:pPr>
            <a:r>
              <a:rPr sz="1200" b="0" dirty="0" err="1">
                <a:solidFill>
                  <a:srgbClr val="142B3D"/>
                </a:solidFill>
              </a:rPr>
              <a:t>Fragebögen</a:t>
            </a:r>
            <a:r>
              <a:rPr sz="1200" b="0" dirty="0">
                <a:solidFill>
                  <a:srgbClr val="142B3D"/>
                </a:solidFill>
              </a:rPr>
              <a:t> und </a:t>
            </a:r>
            <a:r>
              <a:rPr sz="1200" b="0" dirty="0" err="1">
                <a:solidFill>
                  <a:srgbClr val="142B3D"/>
                </a:solidFill>
              </a:rPr>
              <a:t>Infoblätter</a:t>
            </a:r>
            <a:endParaRPr lang="de-DE" sz="1200" b="0" dirty="0">
              <a:solidFill>
                <a:srgbClr val="142B3D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  <a:defRPr sz="1200" b="0">
                <a:solidFill>
                  <a:srgbClr val="142B3D"/>
                </a:solidFill>
              </a:defRPr>
            </a:pPr>
            <a:endParaRPr sz="1200" b="0" dirty="0">
              <a:solidFill>
                <a:srgbClr val="142B3D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  <a:defRPr sz="1200" b="0">
                <a:solidFill>
                  <a:srgbClr val="142B3D"/>
                </a:solidFill>
              </a:defRPr>
            </a:pPr>
            <a:r>
              <a:rPr sz="1200" b="0" dirty="0" err="1">
                <a:solidFill>
                  <a:srgbClr val="142B3D"/>
                </a:solidFill>
              </a:rPr>
              <a:t>Rechtliche</a:t>
            </a:r>
            <a:r>
              <a:rPr sz="1200" b="0" dirty="0">
                <a:solidFill>
                  <a:srgbClr val="142B3D"/>
                </a:solidFill>
              </a:rPr>
              <a:t> und </a:t>
            </a:r>
            <a:r>
              <a:rPr sz="1200" b="0" dirty="0" err="1">
                <a:solidFill>
                  <a:srgbClr val="142B3D"/>
                </a:solidFill>
              </a:rPr>
              <a:t>fachliche</a:t>
            </a:r>
            <a:r>
              <a:rPr sz="1200" b="0" dirty="0">
                <a:solidFill>
                  <a:srgbClr val="142B3D"/>
                </a:solidFill>
              </a:rPr>
              <a:t> </a:t>
            </a:r>
            <a:r>
              <a:rPr sz="1200" b="0" dirty="0" err="1">
                <a:solidFill>
                  <a:srgbClr val="142B3D"/>
                </a:solidFill>
              </a:rPr>
              <a:t>Aktualisierungen</a:t>
            </a:r>
            <a:endParaRPr sz="1200" b="0" dirty="0">
              <a:solidFill>
                <a:srgbClr val="142B3D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B4FD29D3-542B-486F-8A10-1C1814EAEDB9}"/>
              </a:ext>
            </a:extLst>
          </p:cNvPr>
          <p:cNvSpPr>
            <a:spLocks noGrp="1"/>
          </p:cNvSpPr>
          <p:nvPr/>
        </p:nvSpPr>
        <p:spPr>
          <a:xfrm>
            <a:off x="6076950" y="1476375"/>
            <a:ext cx="25908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350" b="1">
                <a:solidFill>
                  <a:srgbClr val="2F725E"/>
                </a:solidFill>
              </a:defRPr>
            </a:pPr>
            <a:r>
              <a:rPr sz="1350" b="1">
                <a:solidFill>
                  <a:srgbClr val="2F725E"/>
                </a:solidFill>
              </a:rPr>
              <a:t>Regelmäßiges „What’s new?“</a:t>
            </a:r>
          </a:p>
        </p:txBody>
      </p:sp>
      <p:sp>
        <p:nvSpPr>
          <p:cNvPr id="12" name="Abgerundetes Rechteck 11">
            <a:extLst>
              <a:ext uri="{FF2B5EF4-FFF2-40B4-BE49-F238E27FC236}">
                <a16:creationId xmlns:a16="http://schemas.microsoft.com/office/drawing/2014/main" id="{BF91AC3E-D2D0-4A44-AAB1-A5B6E4699E40}"/>
              </a:ext>
            </a:extLst>
          </p:cNvPr>
          <p:cNvSpPr>
            <a:spLocks noGrp="1"/>
          </p:cNvSpPr>
          <p:nvPr/>
        </p:nvSpPr>
        <p:spPr>
          <a:xfrm>
            <a:off x="6076950" y="1857375"/>
            <a:ext cx="2590800" cy="2095500"/>
          </a:xfrm>
          <a:prstGeom prst="roundRect">
            <a:avLst>
              <a:gd name="adj" fmla="val 5455"/>
            </a:avLst>
          </a:prstGeom>
          <a:solidFill>
            <a:srgbClr val="EDF8F3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54B99C31-3BDC-4008-8EFB-4912F64147B4}"/>
              </a:ext>
            </a:extLst>
          </p:cNvPr>
          <p:cNvSpPr>
            <a:spLocks noGrp="1"/>
          </p:cNvSpPr>
          <p:nvPr/>
        </p:nvSpPr>
        <p:spPr>
          <a:xfrm>
            <a:off x="6248400" y="2105025"/>
            <a:ext cx="2247900" cy="1714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  <a:defRPr sz="1200" b="0">
                <a:solidFill>
                  <a:srgbClr val="142B3D"/>
                </a:solidFill>
              </a:defRPr>
            </a:pPr>
            <a:r>
              <a:rPr sz="1200" b="0" dirty="0" err="1">
                <a:solidFill>
                  <a:srgbClr val="142B3D"/>
                </a:solidFill>
              </a:rPr>
              <a:t>Einmal</a:t>
            </a:r>
            <a:r>
              <a:rPr sz="1200" b="0" dirty="0">
                <a:solidFill>
                  <a:srgbClr val="142B3D"/>
                </a:solidFill>
              </a:rPr>
              <a:t> </a:t>
            </a:r>
            <a:r>
              <a:rPr sz="1200" b="0" dirty="0" err="1">
                <a:solidFill>
                  <a:srgbClr val="142B3D"/>
                </a:solidFill>
              </a:rPr>
              <a:t>jährlich</a:t>
            </a:r>
            <a:r>
              <a:rPr sz="1200" b="0" dirty="0">
                <a:solidFill>
                  <a:srgbClr val="142B3D"/>
                </a:solidFill>
              </a:rPr>
              <a:t> </a:t>
            </a:r>
            <a:r>
              <a:rPr sz="1200" b="0" dirty="0" err="1">
                <a:solidFill>
                  <a:srgbClr val="142B3D"/>
                </a:solidFill>
              </a:rPr>
              <a:t>informieren</a:t>
            </a:r>
            <a:endParaRPr lang="de-DE" sz="1200" b="0" dirty="0">
              <a:solidFill>
                <a:srgbClr val="142B3D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  <a:defRPr sz="1200" b="0">
                <a:solidFill>
                  <a:srgbClr val="142B3D"/>
                </a:solidFill>
              </a:defRPr>
            </a:pPr>
            <a:endParaRPr sz="1200" b="0" dirty="0">
              <a:solidFill>
                <a:srgbClr val="142B3D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  <a:defRPr sz="1200" b="0">
                <a:solidFill>
                  <a:srgbClr val="142B3D"/>
                </a:solidFill>
              </a:defRPr>
            </a:pPr>
            <a:r>
              <a:rPr sz="1200" b="0" dirty="0" err="1">
                <a:solidFill>
                  <a:srgbClr val="142B3D"/>
                </a:solidFill>
              </a:rPr>
              <a:t>Einschulungsjahr</a:t>
            </a:r>
            <a:r>
              <a:rPr sz="1200" b="0" dirty="0">
                <a:solidFill>
                  <a:srgbClr val="142B3D"/>
                </a:solidFill>
              </a:rPr>
              <a:t> </a:t>
            </a:r>
            <a:r>
              <a:rPr sz="1200" b="0" dirty="0" err="1">
                <a:solidFill>
                  <a:srgbClr val="142B3D"/>
                </a:solidFill>
              </a:rPr>
              <a:t>auswerten</a:t>
            </a:r>
            <a:endParaRPr lang="de-DE" sz="1200" b="0" dirty="0">
              <a:solidFill>
                <a:srgbClr val="142B3D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  <a:defRPr sz="1200" b="0">
                <a:solidFill>
                  <a:srgbClr val="142B3D"/>
                </a:solidFill>
              </a:defRPr>
            </a:pPr>
            <a:endParaRPr sz="1200" b="0" dirty="0">
              <a:solidFill>
                <a:srgbClr val="142B3D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  <a:defRPr sz="1200" b="0">
                <a:solidFill>
                  <a:srgbClr val="142B3D"/>
                </a:solidFill>
              </a:defRPr>
            </a:pPr>
            <a:r>
              <a:rPr sz="1200" b="0" dirty="0" err="1">
                <a:solidFill>
                  <a:srgbClr val="142B3D"/>
                </a:solidFill>
              </a:rPr>
              <a:t>Brüche</a:t>
            </a:r>
            <a:r>
              <a:rPr sz="1200" b="0" dirty="0">
                <a:solidFill>
                  <a:srgbClr val="142B3D"/>
                </a:solidFill>
              </a:rPr>
              <a:t> </a:t>
            </a:r>
            <a:r>
              <a:rPr sz="1200" b="0" dirty="0" err="1">
                <a:solidFill>
                  <a:srgbClr val="142B3D"/>
                </a:solidFill>
              </a:rPr>
              <a:t>erkennen</a:t>
            </a:r>
            <a:r>
              <a:rPr sz="1200" b="0" dirty="0">
                <a:solidFill>
                  <a:srgbClr val="142B3D"/>
                </a:solidFill>
              </a:rPr>
              <a:t> und </a:t>
            </a:r>
            <a:r>
              <a:rPr sz="1200" b="0" dirty="0" err="1">
                <a:solidFill>
                  <a:srgbClr val="142B3D"/>
                </a:solidFill>
              </a:rPr>
              <a:t>Materialien</a:t>
            </a:r>
            <a:r>
              <a:rPr sz="1200" b="0" dirty="0">
                <a:solidFill>
                  <a:srgbClr val="142B3D"/>
                </a:solidFill>
              </a:rPr>
              <a:t> </a:t>
            </a:r>
            <a:r>
              <a:rPr sz="1200" b="0" dirty="0" err="1">
                <a:solidFill>
                  <a:srgbClr val="142B3D"/>
                </a:solidFill>
              </a:rPr>
              <a:t>anpassen</a:t>
            </a:r>
            <a:endParaRPr sz="1200" b="0" dirty="0">
              <a:solidFill>
                <a:srgbClr val="142B3D"/>
              </a:solidFill>
            </a:endParaRPr>
          </a:p>
        </p:txBody>
      </p:sp>
      <p:sp>
        <p:nvSpPr>
          <p:cNvPr id="14" name="Abgerundetes Rechteck 13">
            <a:extLst>
              <a:ext uri="{FF2B5EF4-FFF2-40B4-BE49-F238E27FC236}">
                <a16:creationId xmlns:a16="http://schemas.microsoft.com/office/drawing/2014/main" id="{F1694604-3DE8-49D2-B59C-B57076B0C571}"/>
              </a:ext>
            </a:extLst>
          </p:cNvPr>
          <p:cNvSpPr>
            <a:spLocks noGrp="1"/>
          </p:cNvSpPr>
          <p:nvPr/>
        </p:nvSpPr>
        <p:spPr>
          <a:xfrm>
            <a:off x="904875" y="4210050"/>
            <a:ext cx="7334250" cy="457200"/>
          </a:xfrm>
          <a:prstGeom prst="roundRect">
            <a:avLst>
              <a:gd name="adj" fmla="val 25000"/>
            </a:avLst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6C3A907A-CED8-439B-8C86-E70855D7A282}"/>
              </a:ext>
            </a:extLst>
          </p:cNvPr>
          <p:cNvSpPr>
            <a:spLocks noGrp="1"/>
          </p:cNvSpPr>
          <p:nvPr/>
        </p:nvSpPr>
        <p:spPr>
          <a:xfrm>
            <a:off x="1076325" y="4324350"/>
            <a:ext cx="69913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75" b="1">
                <a:solidFill>
                  <a:srgbClr val="2F725E"/>
                </a:solidFill>
              </a:defRPr>
            </a:pPr>
            <a:r>
              <a:rPr sz="1275" b="1" dirty="0" err="1">
                <a:solidFill>
                  <a:srgbClr val="2F725E"/>
                </a:solidFill>
              </a:rPr>
              <a:t>Struktur</a:t>
            </a:r>
            <a:r>
              <a:rPr sz="1275" b="1" dirty="0">
                <a:solidFill>
                  <a:srgbClr val="2F725E"/>
                </a:solidFill>
              </a:rPr>
              <a:t> und </a:t>
            </a:r>
            <a:r>
              <a:rPr sz="1275" b="1" dirty="0" err="1">
                <a:solidFill>
                  <a:srgbClr val="2F725E"/>
                </a:solidFill>
              </a:rPr>
              <a:t>Rhythmus</a:t>
            </a:r>
            <a:r>
              <a:rPr sz="1275" b="1" dirty="0">
                <a:solidFill>
                  <a:srgbClr val="2F725E"/>
                </a:solidFill>
              </a:rPr>
              <a:t> </a:t>
            </a:r>
            <a:r>
              <a:rPr sz="1275" b="1" dirty="0" err="1">
                <a:solidFill>
                  <a:srgbClr val="2F725E"/>
                </a:solidFill>
              </a:rPr>
              <a:t>werden</a:t>
            </a:r>
            <a:r>
              <a:rPr sz="1275" b="1" dirty="0">
                <a:solidFill>
                  <a:srgbClr val="2F725E"/>
                </a:solidFill>
              </a:rPr>
              <a:t> </a:t>
            </a:r>
            <a:r>
              <a:rPr sz="1275" b="1" dirty="0" err="1">
                <a:solidFill>
                  <a:srgbClr val="2F725E"/>
                </a:solidFill>
              </a:rPr>
              <a:t>gemeinsam</a:t>
            </a:r>
            <a:r>
              <a:rPr sz="1275" b="1" dirty="0">
                <a:solidFill>
                  <a:srgbClr val="2F725E"/>
                </a:solidFill>
              </a:rPr>
              <a:t> </a:t>
            </a:r>
            <a:r>
              <a:rPr sz="1275" b="1" dirty="0" err="1">
                <a:solidFill>
                  <a:srgbClr val="2F725E"/>
                </a:solidFill>
              </a:rPr>
              <a:t>entwickelt</a:t>
            </a:r>
            <a:r>
              <a:rPr sz="1275" b="1" dirty="0">
                <a:solidFill>
                  <a:srgbClr val="2F725E"/>
                </a:solidFill>
              </a:rPr>
              <a:t>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1A09B79A-1157-2C5B-4B31-10F447435BB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9689" t="7592" r="47284" b="64815"/>
          <a:stretch>
            <a:fillRect/>
          </a:stretch>
        </p:blipFill>
        <p:spPr>
          <a:xfrm>
            <a:off x="8198040" y="142875"/>
            <a:ext cx="678952" cy="802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2428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hteck 18">
            <a:extLst>
              <a:ext uri="{FF2B5EF4-FFF2-40B4-BE49-F238E27FC236}">
                <a16:creationId xmlns:a16="http://schemas.microsoft.com/office/drawing/2014/main" id="{C23EF5DD-8402-497C-A1C7-BB0573981F21}"/>
              </a:ext>
            </a:extLst>
          </p:cNvPr>
          <p:cNvSpPr>
            <a:spLocks noGrp="1"/>
          </p:cNvSpPr>
          <p:nvPr/>
        </p:nvSpPr>
        <p:spPr>
          <a:xfrm>
            <a:off x="476250" y="323850"/>
            <a:ext cx="671512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>
                <a:solidFill>
                  <a:srgbClr val="142B3D"/>
                </a:solidFill>
              </a:defRPr>
            </a:pPr>
            <a:r>
              <a:rPr sz="2100" b="1">
                <a:solidFill>
                  <a:srgbClr val="142B3D"/>
                </a:solidFill>
              </a:rPr>
              <a:t>Kein Kind soll beim Schulstart unter dem Radar bleiben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2198259D-3326-4635-B740-9D190162C5BE}"/>
              </a:ext>
            </a:extLst>
          </p:cNvPr>
          <p:cNvSpPr>
            <a:spLocks noGrp="1"/>
          </p:cNvSpPr>
          <p:nvPr/>
        </p:nvSpPr>
        <p:spPr>
          <a:xfrm>
            <a:off x="476250" y="1038225"/>
            <a:ext cx="895350" cy="47625"/>
          </a:xfrm>
          <a:prstGeom prst="rect">
            <a:avLst/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8336C238-9CA9-4540-9818-233561E32F29}"/>
              </a:ext>
            </a:extLst>
          </p:cNvPr>
          <p:cNvSpPr>
            <a:spLocks noGrp="1"/>
          </p:cNvSpPr>
          <p:nvPr/>
        </p:nvSpPr>
        <p:spPr>
          <a:xfrm>
            <a:off x="571500" y="1476375"/>
            <a:ext cx="2381250" cy="3333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0">
            <a:noFill/>
            <a:prstDash val="solid"/>
          </a:ln>
        </p:spPr>
        <p:txBody>
          <a:bodyPr/>
          <a:lstStyle/>
          <a:p>
            <a:pPr algn="ctr">
              <a:defRPr sz="1650" b="1">
                <a:solidFill>
                  <a:srgbClr val="2F725E"/>
                </a:solidFill>
              </a:defRPr>
            </a:pPr>
            <a:r>
              <a:rPr sz="1650" b="1" dirty="0" err="1">
                <a:solidFill>
                  <a:srgbClr val="2F725E"/>
                </a:solidFill>
              </a:rPr>
              <a:t>Früh</a:t>
            </a:r>
            <a:r>
              <a:rPr sz="1650" b="1" dirty="0">
                <a:solidFill>
                  <a:srgbClr val="2F725E"/>
                </a:solidFill>
              </a:rPr>
              <a:t> </a:t>
            </a:r>
            <a:r>
              <a:rPr sz="1650" b="1" dirty="0" err="1">
                <a:solidFill>
                  <a:srgbClr val="2F725E"/>
                </a:solidFill>
              </a:rPr>
              <a:t>beobachten</a:t>
            </a:r>
            <a:endParaRPr sz="1650" b="1" dirty="0">
              <a:solidFill>
                <a:srgbClr val="2F725E"/>
              </a:solidFill>
            </a:endParaRP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D6A90536-13FE-458F-BEE1-FCDA54B4E9CE}"/>
              </a:ext>
            </a:extLst>
          </p:cNvPr>
          <p:cNvSpPr>
            <a:spLocks noGrp="1"/>
          </p:cNvSpPr>
          <p:nvPr/>
        </p:nvSpPr>
        <p:spPr>
          <a:xfrm>
            <a:off x="3381375" y="1476375"/>
            <a:ext cx="2381250" cy="3333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0">
            <a:noFill/>
            <a:prstDash val="solid"/>
          </a:ln>
        </p:spPr>
        <p:txBody>
          <a:bodyPr/>
          <a:lstStyle/>
          <a:p>
            <a:pPr algn="ctr">
              <a:defRPr sz="1650" b="1">
                <a:solidFill>
                  <a:srgbClr val="2F725E"/>
                </a:solidFill>
              </a:defRPr>
            </a:pPr>
            <a:r>
              <a:rPr sz="1650" b="1" dirty="0" err="1">
                <a:solidFill>
                  <a:srgbClr val="2F725E"/>
                </a:solidFill>
              </a:rPr>
              <a:t>Informationen</a:t>
            </a:r>
            <a:r>
              <a:rPr sz="1650" b="1" dirty="0">
                <a:solidFill>
                  <a:srgbClr val="2F725E"/>
                </a:solidFill>
              </a:rPr>
              <a:t> </a:t>
            </a:r>
            <a:r>
              <a:rPr sz="1650" b="1" dirty="0" err="1">
                <a:solidFill>
                  <a:srgbClr val="2F725E"/>
                </a:solidFill>
              </a:rPr>
              <a:t>bündeln</a:t>
            </a:r>
            <a:endParaRPr sz="1650" b="1" dirty="0">
              <a:solidFill>
                <a:srgbClr val="2F725E"/>
              </a:solidFill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0A7AE010-3F80-4722-B793-9635BA22AF2F}"/>
              </a:ext>
            </a:extLst>
          </p:cNvPr>
          <p:cNvSpPr>
            <a:spLocks noGrp="1"/>
          </p:cNvSpPr>
          <p:nvPr/>
        </p:nvSpPr>
        <p:spPr>
          <a:xfrm>
            <a:off x="6191250" y="1476375"/>
            <a:ext cx="2381250" cy="3333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0">
            <a:noFill/>
            <a:prstDash val="solid"/>
          </a:ln>
        </p:spPr>
        <p:txBody>
          <a:bodyPr/>
          <a:lstStyle/>
          <a:p>
            <a:pPr algn="ctr">
              <a:defRPr sz="1650" b="1">
                <a:solidFill>
                  <a:srgbClr val="2F725E"/>
                </a:solidFill>
              </a:defRPr>
            </a:pPr>
            <a:r>
              <a:rPr sz="1650" b="1" dirty="0" err="1">
                <a:solidFill>
                  <a:srgbClr val="2F725E"/>
                </a:solidFill>
              </a:rPr>
              <a:t>Rechtzeitig</a:t>
            </a:r>
            <a:r>
              <a:rPr sz="1650" b="1" dirty="0">
                <a:solidFill>
                  <a:srgbClr val="2F725E"/>
                </a:solidFill>
              </a:rPr>
              <a:t> </a:t>
            </a:r>
            <a:r>
              <a:rPr sz="1650" b="1" dirty="0" err="1">
                <a:solidFill>
                  <a:srgbClr val="2F725E"/>
                </a:solidFill>
              </a:rPr>
              <a:t>handeln</a:t>
            </a:r>
            <a:endParaRPr sz="1650" b="1" dirty="0">
              <a:solidFill>
                <a:srgbClr val="2F725E"/>
              </a:solidFill>
            </a:endParaRPr>
          </a:p>
        </p:txBody>
      </p:sp>
      <p:sp>
        <p:nvSpPr>
          <p:cNvPr id="8" name="Abgerundetes Rechteck 7">
            <a:extLst>
              <a:ext uri="{FF2B5EF4-FFF2-40B4-BE49-F238E27FC236}">
                <a16:creationId xmlns:a16="http://schemas.microsoft.com/office/drawing/2014/main" id="{5004F43C-8100-4C0D-AA19-EDAB2B30432F}"/>
              </a:ext>
            </a:extLst>
          </p:cNvPr>
          <p:cNvSpPr>
            <a:spLocks noGrp="1"/>
          </p:cNvSpPr>
          <p:nvPr/>
        </p:nvSpPr>
        <p:spPr>
          <a:xfrm>
            <a:off x="809625" y="2124075"/>
            <a:ext cx="114300" cy="114300"/>
          </a:xfrm>
          <a:prstGeom prst="roundRect">
            <a:avLst>
              <a:gd name="adj" fmla="val 50000"/>
            </a:avLst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D1F67CCD-82D6-451B-B1A1-D8E11D9B7FCE}"/>
              </a:ext>
            </a:extLst>
          </p:cNvPr>
          <p:cNvSpPr>
            <a:spLocks noGrp="1"/>
          </p:cNvSpPr>
          <p:nvPr/>
        </p:nvSpPr>
        <p:spPr>
          <a:xfrm>
            <a:off x="1076325" y="2076450"/>
            <a:ext cx="71628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142B3D"/>
                </a:solidFill>
              </a:defRPr>
            </a:pPr>
            <a:r>
              <a:rPr sz="1275" b="0">
                <a:solidFill>
                  <a:srgbClr val="142B3D"/>
                </a:solidFill>
              </a:rPr>
              <a:t>Bei offenen Fragen einen verbindlichen Wiedervorstellungsvermerk setzen.</a:t>
            </a:r>
          </a:p>
        </p:txBody>
      </p:sp>
      <p:sp>
        <p:nvSpPr>
          <p:cNvPr id="10" name="Abgerundetes Rechteck 9">
            <a:extLst>
              <a:ext uri="{FF2B5EF4-FFF2-40B4-BE49-F238E27FC236}">
                <a16:creationId xmlns:a16="http://schemas.microsoft.com/office/drawing/2014/main" id="{BDF39912-5628-4097-A721-8F10F464B293}"/>
              </a:ext>
            </a:extLst>
          </p:cNvPr>
          <p:cNvSpPr>
            <a:spLocks noGrp="1"/>
          </p:cNvSpPr>
          <p:nvPr/>
        </p:nvSpPr>
        <p:spPr>
          <a:xfrm>
            <a:off x="809625" y="2590800"/>
            <a:ext cx="114300" cy="114300"/>
          </a:xfrm>
          <a:prstGeom prst="roundRect">
            <a:avLst>
              <a:gd name="adj" fmla="val 50000"/>
            </a:avLst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FB8B2676-0DFA-4662-90F0-0C684412A20A}"/>
              </a:ext>
            </a:extLst>
          </p:cNvPr>
          <p:cNvSpPr>
            <a:spLocks noGrp="1"/>
          </p:cNvSpPr>
          <p:nvPr/>
        </p:nvSpPr>
        <p:spPr>
          <a:xfrm>
            <a:off x="1076325" y="2543175"/>
            <a:ext cx="71628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142B3D"/>
                </a:solidFill>
              </a:defRPr>
            </a:pPr>
            <a:r>
              <a:rPr sz="1275" b="0">
                <a:solidFill>
                  <a:srgbClr val="142B3D"/>
                </a:solidFill>
              </a:rPr>
              <a:t>Vor Portalschluss einen Zweitkontakt und eine aktuelle Entscheidung sicherstellen.</a:t>
            </a:r>
          </a:p>
        </p:txBody>
      </p:sp>
      <p:sp>
        <p:nvSpPr>
          <p:cNvPr id="12" name="Abgerundetes Rechteck 11">
            <a:extLst>
              <a:ext uri="{FF2B5EF4-FFF2-40B4-BE49-F238E27FC236}">
                <a16:creationId xmlns:a16="http://schemas.microsoft.com/office/drawing/2014/main" id="{5FAA9191-98B6-495C-8B46-85274E34546F}"/>
              </a:ext>
            </a:extLst>
          </p:cNvPr>
          <p:cNvSpPr>
            <a:spLocks noGrp="1"/>
          </p:cNvSpPr>
          <p:nvPr/>
        </p:nvSpPr>
        <p:spPr>
          <a:xfrm>
            <a:off x="809625" y="3057525"/>
            <a:ext cx="114300" cy="114300"/>
          </a:xfrm>
          <a:prstGeom prst="roundRect">
            <a:avLst>
              <a:gd name="adj" fmla="val 50000"/>
            </a:avLst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AA7C4F14-FD7B-4A90-88CE-AE6C13440A1B}"/>
              </a:ext>
            </a:extLst>
          </p:cNvPr>
          <p:cNvSpPr>
            <a:spLocks noGrp="1"/>
          </p:cNvSpPr>
          <p:nvPr/>
        </p:nvSpPr>
        <p:spPr>
          <a:xfrm>
            <a:off x="1076325" y="3009900"/>
            <a:ext cx="71628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142B3D"/>
                </a:solidFill>
              </a:defRPr>
            </a:pPr>
            <a:r>
              <a:rPr sz="1275" b="0">
                <a:solidFill>
                  <a:srgbClr val="142B3D"/>
                </a:solidFill>
              </a:rPr>
              <a:t>Bei Bedarf Beratung nutzen und ein notwendiges Verfahren fristgerecht einleiten.</a:t>
            </a:r>
          </a:p>
        </p:txBody>
      </p:sp>
      <p:sp>
        <p:nvSpPr>
          <p:cNvPr id="14" name="Abgerundetes Rechteck 13">
            <a:extLst>
              <a:ext uri="{FF2B5EF4-FFF2-40B4-BE49-F238E27FC236}">
                <a16:creationId xmlns:a16="http://schemas.microsoft.com/office/drawing/2014/main" id="{C718B7CE-E2DB-4AB6-BF74-7132F80C8A83}"/>
              </a:ext>
            </a:extLst>
          </p:cNvPr>
          <p:cNvSpPr>
            <a:spLocks noGrp="1"/>
          </p:cNvSpPr>
          <p:nvPr/>
        </p:nvSpPr>
        <p:spPr>
          <a:xfrm>
            <a:off x="809625" y="3524250"/>
            <a:ext cx="114300" cy="114300"/>
          </a:xfrm>
          <a:prstGeom prst="roundRect">
            <a:avLst>
              <a:gd name="adj" fmla="val 50000"/>
            </a:avLst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442D8A43-10AF-4647-9E19-4A8666D694AD}"/>
              </a:ext>
            </a:extLst>
          </p:cNvPr>
          <p:cNvSpPr>
            <a:spLocks noGrp="1"/>
          </p:cNvSpPr>
          <p:nvPr/>
        </p:nvSpPr>
        <p:spPr>
          <a:xfrm>
            <a:off x="1076325" y="3476625"/>
            <a:ext cx="71628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142B3D"/>
                </a:solidFill>
              </a:defRPr>
            </a:pPr>
            <a:r>
              <a:rPr sz="1275" b="0">
                <a:solidFill>
                  <a:srgbClr val="142B3D"/>
                </a:solidFill>
              </a:rPr>
              <a:t>Eintragung in den E-Mail-Verteiler: Termine und Informationen zum Netzwerk.</a:t>
            </a:r>
          </a:p>
        </p:txBody>
      </p:sp>
      <p:sp>
        <p:nvSpPr>
          <p:cNvPr id="16" name="Abgerundetes Rechteck 15">
            <a:extLst>
              <a:ext uri="{FF2B5EF4-FFF2-40B4-BE49-F238E27FC236}">
                <a16:creationId xmlns:a16="http://schemas.microsoft.com/office/drawing/2014/main" id="{6B63ADDC-0CAD-498E-BB06-DE725E8B6DF3}"/>
              </a:ext>
            </a:extLst>
          </p:cNvPr>
          <p:cNvSpPr>
            <a:spLocks noGrp="1"/>
          </p:cNvSpPr>
          <p:nvPr/>
        </p:nvSpPr>
        <p:spPr>
          <a:xfrm>
            <a:off x="809625" y="3990975"/>
            <a:ext cx="114300" cy="114300"/>
          </a:xfrm>
          <a:prstGeom prst="roundRect">
            <a:avLst>
              <a:gd name="adj" fmla="val 50000"/>
            </a:avLst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622FA31D-008A-4373-82E2-B920B63DFDF3}"/>
              </a:ext>
            </a:extLst>
          </p:cNvPr>
          <p:cNvSpPr>
            <a:spLocks noGrp="1"/>
          </p:cNvSpPr>
          <p:nvPr/>
        </p:nvSpPr>
        <p:spPr>
          <a:xfrm>
            <a:off x="1076325" y="3943350"/>
            <a:ext cx="71628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142B3D"/>
                </a:solidFill>
              </a:defRPr>
            </a:pPr>
            <a:r>
              <a:rPr sz="1275" b="0">
                <a:solidFill>
                  <a:srgbClr val="142B3D"/>
                </a:solidFill>
              </a:rPr>
              <a:t>Materialien und Präsentation über QR-Code der Prozessübersicht und Schulhomepage abrufbar.</a:t>
            </a: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C223E7AD-F5F0-48E7-9A70-F16D5225D39C}"/>
              </a:ext>
            </a:extLst>
          </p:cNvPr>
          <p:cNvSpPr>
            <a:spLocks noGrp="1"/>
          </p:cNvSpPr>
          <p:nvPr/>
        </p:nvSpPr>
        <p:spPr>
          <a:xfrm>
            <a:off x="857250" y="4533900"/>
            <a:ext cx="7429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350" b="1">
                <a:solidFill>
                  <a:srgbClr val="142B3D"/>
                </a:solidFill>
              </a:defRPr>
            </a:pPr>
            <a:r>
              <a:rPr sz="1600" b="1" dirty="0" err="1">
                <a:solidFill>
                  <a:srgbClr val="142B3D"/>
                </a:solidFill>
              </a:rPr>
              <a:t>Gemeinsam</a:t>
            </a:r>
            <a:r>
              <a:rPr sz="1600" b="1" dirty="0">
                <a:solidFill>
                  <a:srgbClr val="142B3D"/>
                </a:solidFill>
              </a:rPr>
              <a:t> </a:t>
            </a:r>
            <a:r>
              <a:rPr sz="1600" b="1" dirty="0" err="1">
                <a:solidFill>
                  <a:srgbClr val="142B3D"/>
                </a:solidFill>
              </a:rPr>
              <a:t>schaffen</a:t>
            </a:r>
            <a:r>
              <a:rPr sz="1600" b="1" dirty="0">
                <a:solidFill>
                  <a:srgbClr val="142B3D"/>
                </a:solidFill>
              </a:rPr>
              <a:t> </a:t>
            </a:r>
            <a:r>
              <a:rPr sz="1600" b="1" dirty="0" err="1">
                <a:solidFill>
                  <a:srgbClr val="142B3D"/>
                </a:solidFill>
              </a:rPr>
              <a:t>wir</a:t>
            </a:r>
            <a:r>
              <a:rPr sz="1600" b="1" dirty="0">
                <a:solidFill>
                  <a:srgbClr val="142B3D"/>
                </a:solidFill>
              </a:rPr>
              <a:t> </a:t>
            </a:r>
            <a:r>
              <a:rPr sz="1600" b="1" dirty="0" err="1">
                <a:solidFill>
                  <a:srgbClr val="142B3D"/>
                </a:solidFill>
              </a:rPr>
              <a:t>verlässliche</a:t>
            </a:r>
            <a:r>
              <a:rPr sz="1600" b="1" dirty="0">
                <a:solidFill>
                  <a:srgbClr val="142B3D"/>
                </a:solidFill>
              </a:rPr>
              <a:t> Wege für </a:t>
            </a:r>
            <a:r>
              <a:rPr sz="1600" b="1" dirty="0" err="1">
                <a:solidFill>
                  <a:srgbClr val="142B3D"/>
                </a:solidFill>
              </a:rPr>
              <a:t>einen</a:t>
            </a:r>
            <a:r>
              <a:rPr sz="1600" b="1" dirty="0">
                <a:solidFill>
                  <a:srgbClr val="142B3D"/>
                </a:solidFill>
              </a:rPr>
              <a:t> </a:t>
            </a:r>
            <a:r>
              <a:rPr sz="1600" b="1" dirty="0" err="1">
                <a:solidFill>
                  <a:srgbClr val="142B3D"/>
                </a:solidFill>
              </a:rPr>
              <a:t>guten</a:t>
            </a:r>
            <a:r>
              <a:rPr sz="1600" b="1" dirty="0">
                <a:solidFill>
                  <a:srgbClr val="142B3D"/>
                </a:solidFill>
              </a:rPr>
              <a:t> </a:t>
            </a:r>
            <a:r>
              <a:rPr sz="1600" b="1" dirty="0" err="1">
                <a:solidFill>
                  <a:srgbClr val="142B3D"/>
                </a:solidFill>
              </a:rPr>
              <a:t>Schulstart</a:t>
            </a:r>
            <a:r>
              <a:rPr sz="1600" b="1" dirty="0">
                <a:solidFill>
                  <a:srgbClr val="142B3D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725086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3143250" y="541338"/>
            <a:ext cx="2857500" cy="1203325"/>
          </a:xfrm>
          <a:prstGeom prst="rect">
            <a:avLst/>
          </a:prstGeom>
        </p:spPr>
      </p:pic>
      <p:sp>
        <p:nvSpPr>
          <p:cNvPr id="2" name="Rechteck 1">
            <a:extLst>
              <a:ext uri="{FF2B5EF4-FFF2-40B4-BE49-F238E27FC236}">
                <a16:creationId xmlns:a16="http://schemas.microsoft.com/office/drawing/2014/main" id="{ADAD8293-AB1F-486F-9D30-163582F3A0CC}"/>
              </a:ext>
            </a:extLst>
          </p:cNvPr>
          <p:cNvSpPr>
            <a:spLocks noGrp="1"/>
          </p:cNvSpPr>
          <p:nvPr/>
        </p:nvSpPr>
        <p:spPr>
          <a:xfrm>
            <a:off x="1143000" y="2333625"/>
            <a:ext cx="68580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3000" b="1">
                <a:solidFill>
                  <a:srgbClr val="FFFFFF"/>
                </a:solidFill>
              </a:defRPr>
            </a:pPr>
            <a:r>
              <a:rPr sz="3000" b="1">
                <a:solidFill>
                  <a:srgbClr val="FFFFFF"/>
                </a:solidFill>
              </a:rPr>
              <a:t>Materialanhang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E7F5A611-57EE-8879-221B-A2EBFB00F35B}"/>
              </a:ext>
            </a:extLst>
          </p:cNvPr>
          <p:cNvSpPr txBox="1"/>
          <p:nvPr/>
        </p:nvSpPr>
        <p:spPr>
          <a:xfrm>
            <a:off x="2838202" y="2387084"/>
            <a:ext cx="36442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Vielen Dank für Ihre Aufmerksamkeit</a:t>
            </a:r>
          </a:p>
        </p:txBody>
      </p:sp>
    </p:spTree>
    <p:extLst>
      <p:ext uri="{BB962C8B-B14F-4D97-AF65-F5344CB8AC3E}">
        <p14:creationId xmlns:p14="http://schemas.microsoft.com/office/powerpoint/2010/main" val="5479481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hteck 16">
            <a:extLst>
              <a:ext uri="{FF2B5EF4-FFF2-40B4-BE49-F238E27FC236}">
                <a16:creationId xmlns:a16="http://schemas.microsoft.com/office/drawing/2014/main" id="{BCAD13EE-7F34-4492-B058-014EE6C76D31}"/>
              </a:ext>
            </a:extLst>
          </p:cNvPr>
          <p:cNvSpPr>
            <a:spLocks noGrp="1"/>
          </p:cNvSpPr>
          <p:nvPr/>
        </p:nvSpPr>
        <p:spPr>
          <a:xfrm>
            <a:off x="476250" y="323850"/>
            <a:ext cx="671512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>
                <a:solidFill>
                  <a:srgbClr val="142B3D"/>
                </a:solidFill>
              </a:defRPr>
            </a:pPr>
            <a:r>
              <a:rPr sz="2100" b="1">
                <a:solidFill>
                  <a:srgbClr val="142B3D"/>
                </a:solidFill>
              </a:rPr>
              <a:t>Ihre Erfahrungen entscheiden über die nächsten Schritte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A051EC31-E849-41BD-97AB-EE4D24247C18}"/>
              </a:ext>
            </a:extLst>
          </p:cNvPr>
          <p:cNvSpPr>
            <a:spLocks noGrp="1"/>
          </p:cNvSpPr>
          <p:nvPr/>
        </p:nvSpPr>
        <p:spPr>
          <a:xfrm>
            <a:off x="476250" y="1038225"/>
            <a:ext cx="895350" cy="47625"/>
          </a:xfrm>
          <a:prstGeom prst="rect">
            <a:avLst/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5" name="Abgerundetes Rechteck 4">
            <a:extLst>
              <a:ext uri="{FF2B5EF4-FFF2-40B4-BE49-F238E27FC236}">
                <a16:creationId xmlns:a16="http://schemas.microsoft.com/office/drawing/2014/main" id="{0AC4F3F6-1F40-427C-A6D4-B883BEC4748C}"/>
              </a:ext>
            </a:extLst>
          </p:cNvPr>
          <p:cNvSpPr>
            <a:spLocks noGrp="1"/>
          </p:cNvSpPr>
          <p:nvPr/>
        </p:nvSpPr>
        <p:spPr>
          <a:xfrm>
            <a:off x="857250" y="1428750"/>
            <a:ext cx="114300" cy="114300"/>
          </a:xfrm>
          <a:prstGeom prst="roundRect">
            <a:avLst>
              <a:gd name="adj" fmla="val 50000"/>
            </a:avLst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C6A40500-4696-431B-A4B7-9F1A31454B14}"/>
              </a:ext>
            </a:extLst>
          </p:cNvPr>
          <p:cNvSpPr>
            <a:spLocks noGrp="1"/>
          </p:cNvSpPr>
          <p:nvPr/>
        </p:nvSpPr>
        <p:spPr>
          <a:xfrm>
            <a:off x="1123950" y="1381125"/>
            <a:ext cx="7162800" cy="5619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0">
                <a:solidFill>
                  <a:srgbClr val="142B3D"/>
                </a:solidFill>
              </a:defRPr>
            </a:pPr>
            <a:r>
              <a:rPr sz="1500" b="0">
                <a:solidFill>
                  <a:srgbClr val="142B3D"/>
                </a:solidFill>
              </a:rPr>
              <a:t>Welche Informationen oder Materialien fehlen Ihnen?</a:t>
            </a:r>
          </a:p>
        </p:txBody>
      </p:sp>
      <p:sp>
        <p:nvSpPr>
          <p:cNvPr id="7" name="Abgerundetes Rechteck 6">
            <a:extLst>
              <a:ext uri="{FF2B5EF4-FFF2-40B4-BE49-F238E27FC236}">
                <a16:creationId xmlns:a16="http://schemas.microsoft.com/office/drawing/2014/main" id="{7D9CA6D8-447E-4FE9-A7E9-E6E4AED204D3}"/>
              </a:ext>
            </a:extLst>
          </p:cNvPr>
          <p:cNvSpPr>
            <a:spLocks noGrp="1"/>
          </p:cNvSpPr>
          <p:nvPr/>
        </p:nvSpPr>
        <p:spPr>
          <a:xfrm>
            <a:off x="857250" y="2019300"/>
            <a:ext cx="114300" cy="114300"/>
          </a:xfrm>
          <a:prstGeom prst="roundRect">
            <a:avLst>
              <a:gd name="adj" fmla="val 50000"/>
            </a:avLst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25DB6194-70DB-4CE2-8BB3-211C4356934F}"/>
              </a:ext>
            </a:extLst>
          </p:cNvPr>
          <p:cNvSpPr>
            <a:spLocks noGrp="1"/>
          </p:cNvSpPr>
          <p:nvPr/>
        </p:nvSpPr>
        <p:spPr>
          <a:xfrm>
            <a:off x="1123950" y="1971675"/>
            <a:ext cx="7162800" cy="5619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0">
                <a:solidFill>
                  <a:srgbClr val="142B3D"/>
                </a:solidFill>
              </a:defRPr>
            </a:pPr>
            <a:r>
              <a:rPr sz="1500" b="0">
                <a:solidFill>
                  <a:srgbClr val="142B3D"/>
                </a:solidFill>
              </a:rPr>
              <a:t>Wo erleben Sie die größten Brüche im Übergang?</a:t>
            </a:r>
          </a:p>
        </p:txBody>
      </p:sp>
      <p:sp>
        <p:nvSpPr>
          <p:cNvPr id="9" name="Abgerundetes Rechteck 8">
            <a:extLst>
              <a:ext uri="{FF2B5EF4-FFF2-40B4-BE49-F238E27FC236}">
                <a16:creationId xmlns:a16="http://schemas.microsoft.com/office/drawing/2014/main" id="{61E11AFE-5A59-4597-A618-73BCAAD71179}"/>
              </a:ext>
            </a:extLst>
          </p:cNvPr>
          <p:cNvSpPr>
            <a:spLocks noGrp="1"/>
          </p:cNvSpPr>
          <p:nvPr/>
        </p:nvSpPr>
        <p:spPr>
          <a:xfrm>
            <a:off x="857250" y="2609850"/>
            <a:ext cx="114300" cy="114300"/>
          </a:xfrm>
          <a:prstGeom prst="roundRect">
            <a:avLst>
              <a:gd name="adj" fmla="val 50000"/>
            </a:avLst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BBB34B2A-ACB3-491F-ACC1-C84B3CECED50}"/>
              </a:ext>
            </a:extLst>
          </p:cNvPr>
          <p:cNvSpPr>
            <a:spLocks noGrp="1"/>
          </p:cNvSpPr>
          <p:nvPr/>
        </p:nvSpPr>
        <p:spPr>
          <a:xfrm>
            <a:off x="1123950" y="2562225"/>
            <a:ext cx="7162800" cy="5619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0">
                <a:solidFill>
                  <a:srgbClr val="142B3D"/>
                </a:solidFill>
              </a:defRPr>
            </a:pPr>
            <a:r>
              <a:rPr sz="1500" b="0">
                <a:solidFill>
                  <a:srgbClr val="142B3D"/>
                </a:solidFill>
              </a:rPr>
              <a:t>Welche Form der Zusammenarbeit ist im Alltag realistisch?</a:t>
            </a:r>
          </a:p>
        </p:txBody>
      </p:sp>
      <p:sp>
        <p:nvSpPr>
          <p:cNvPr id="11" name="Abgerundetes Rechteck 10">
            <a:extLst>
              <a:ext uri="{FF2B5EF4-FFF2-40B4-BE49-F238E27FC236}">
                <a16:creationId xmlns:a16="http://schemas.microsoft.com/office/drawing/2014/main" id="{AA590130-16CC-4CF4-87E3-514532B09349}"/>
              </a:ext>
            </a:extLst>
          </p:cNvPr>
          <p:cNvSpPr>
            <a:spLocks noGrp="1"/>
          </p:cNvSpPr>
          <p:nvPr/>
        </p:nvSpPr>
        <p:spPr>
          <a:xfrm>
            <a:off x="857250" y="3200400"/>
            <a:ext cx="114300" cy="114300"/>
          </a:xfrm>
          <a:prstGeom prst="roundRect">
            <a:avLst>
              <a:gd name="adj" fmla="val 50000"/>
            </a:avLst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DD359E6A-1AA8-4229-87B2-C7B0A91A8F3D}"/>
              </a:ext>
            </a:extLst>
          </p:cNvPr>
          <p:cNvSpPr>
            <a:spLocks noGrp="1"/>
          </p:cNvSpPr>
          <p:nvPr/>
        </p:nvSpPr>
        <p:spPr>
          <a:xfrm>
            <a:off x="1123950" y="3152775"/>
            <a:ext cx="7162800" cy="5619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0">
                <a:solidFill>
                  <a:srgbClr val="142B3D"/>
                </a:solidFill>
              </a:defRPr>
            </a:pPr>
            <a:r>
              <a:rPr sz="1500" b="0">
                <a:solidFill>
                  <a:srgbClr val="142B3D"/>
                </a:solidFill>
              </a:rPr>
              <a:t>Wer sollte zusätzlich beteiligt werden?</a:t>
            </a:r>
          </a:p>
        </p:txBody>
      </p:sp>
      <p:sp>
        <p:nvSpPr>
          <p:cNvPr id="13" name="Abgerundetes Rechteck 12">
            <a:extLst>
              <a:ext uri="{FF2B5EF4-FFF2-40B4-BE49-F238E27FC236}">
                <a16:creationId xmlns:a16="http://schemas.microsoft.com/office/drawing/2014/main" id="{A6C9F491-A91E-43C9-BE8F-FBFECED9BEC2}"/>
              </a:ext>
            </a:extLst>
          </p:cNvPr>
          <p:cNvSpPr>
            <a:spLocks noGrp="1"/>
          </p:cNvSpPr>
          <p:nvPr/>
        </p:nvSpPr>
        <p:spPr>
          <a:xfrm>
            <a:off x="857250" y="3790950"/>
            <a:ext cx="114300" cy="114300"/>
          </a:xfrm>
          <a:prstGeom prst="roundRect">
            <a:avLst>
              <a:gd name="adj" fmla="val 50000"/>
            </a:avLst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C950F76F-4218-4BF1-A627-029EF3F83DE0}"/>
              </a:ext>
            </a:extLst>
          </p:cNvPr>
          <p:cNvSpPr>
            <a:spLocks noGrp="1"/>
          </p:cNvSpPr>
          <p:nvPr/>
        </p:nvSpPr>
        <p:spPr>
          <a:xfrm>
            <a:off x="1123950" y="3743325"/>
            <a:ext cx="7162800" cy="5619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0">
                <a:solidFill>
                  <a:srgbClr val="142B3D"/>
                </a:solidFill>
              </a:defRPr>
            </a:pPr>
            <a:r>
              <a:rPr sz="1500" b="0">
                <a:solidFill>
                  <a:srgbClr val="142B3D"/>
                </a:solidFill>
              </a:rPr>
              <a:t>Was sollten wir als Erstes gemeinsam umsetzen?</a:t>
            </a:r>
          </a:p>
        </p:txBody>
      </p:sp>
      <p:sp>
        <p:nvSpPr>
          <p:cNvPr id="15" name="Abgerundetes Rechteck 14">
            <a:extLst>
              <a:ext uri="{FF2B5EF4-FFF2-40B4-BE49-F238E27FC236}">
                <a16:creationId xmlns:a16="http://schemas.microsoft.com/office/drawing/2014/main" id="{B9B61CCC-CA5F-48C6-A739-A13C5C678169}"/>
              </a:ext>
            </a:extLst>
          </p:cNvPr>
          <p:cNvSpPr>
            <a:spLocks noGrp="1"/>
          </p:cNvSpPr>
          <p:nvPr/>
        </p:nvSpPr>
        <p:spPr>
          <a:xfrm>
            <a:off x="1047750" y="4286250"/>
            <a:ext cx="7048500" cy="438150"/>
          </a:xfrm>
          <a:prstGeom prst="roundRect">
            <a:avLst>
              <a:gd name="adj" fmla="val 26087"/>
            </a:avLst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A822A2D7-CC23-42E0-959B-781355DAFFA1}"/>
              </a:ext>
            </a:extLst>
          </p:cNvPr>
          <p:cNvSpPr>
            <a:spLocks noGrp="1"/>
          </p:cNvSpPr>
          <p:nvPr/>
        </p:nvSpPr>
        <p:spPr>
          <a:xfrm>
            <a:off x="1219200" y="4400550"/>
            <a:ext cx="67056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75" b="1">
                <a:solidFill>
                  <a:srgbClr val="2F725E"/>
                </a:solidFill>
              </a:defRPr>
            </a:pPr>
            <a:r>
              <a:rPr sz="1275" b="1">
                <a:solidFill>
                  <a:srgbClr val="2F725E"/>
                </a:solidFill>
              </a:rPr>
              <a:t>Heute Bedarfe sammeln – daraus anschließend verbindliche nächste Schritte ableiten.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5B771C4F-5285-1EF8-A8FC-18FEF064E84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9689" t="7592" r="47284" b="64815"/>
          <a:stretch>
            <a:fillRect/>
          </a:stretch>
        </p:blipFill>
        <p:spPr>
          <a:xfrm>
            <a:off x="8198040" y="142875"/>
            <a:ext cx="678952" cy="802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5099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hteck 18">
            <a:extLst>
              <a:ext uri="{FF2B5EF4-FFF2-40B4-BE49-F238E27FC236}">
                <a16:creationId xmlns:a16="http://schemas.microsoft.com/office/drawing/2014/main" id="{C3EC58B5-6611-4C28-A7BE-7BB970E344B6}"/>
              </a:ext>
            </a:extLst>
          </p:cNvPr>
          <p:cNvSpPr>
            <a:spLocks noGrp="1"/>
          </p:cNvSpPr>
          <p:nvPr/>
        </p:nvSpPr>
        <p:spPr>
          <a:xfrm>
            <a:off x="495300" y="400050"/>
            <a:ext cx="7810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325" b="1">
                <a:solidFill>
                  <a:srgbClr val="142B3D"/>
                </a:solidFill>
              </a:defRPr>
            </a:pPr>
            <a:r>
              <a:rPr sz="2325" b="1">
                <a:solidFill>
                  <a:srgbClr val="142B3D"/>
                </a:solidFill>
              </a:rPr>
              <a:t>Die vorgezogene Schulanmeldung schafft Zeit zum Handeln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6AC87B0E-7C4B-49E4-8ECA-DCEA63447EAC}"/>
              </a:ext>
            </a:extLst>
          </p:cNvPr>
          <p:cNvSpPr>
            <a:spLocks noGrp="1"/>
          </p:cNvSpPr>
          <p:nvPr/>
        </p:nvSpPr>
        <p:spPr>
          <a:xfrm>
            <a:off x="495300" y="1066800"/>
            <a:ext cx="895350" cy="47625"/>
          </a:xfrm>
          <a:prstGeom prst="rect">
            <a:avLst/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15954274-26A8-463E-8B44-A12417105F91}"/>
              </a:ext>
            </a:extLst>
          </p:cNvPr>
          <p:cNvSpPr>
            <a:spLocks noGrp="1"/>
          </p:cNvSpPr>
          <p:nvPr/>
        </p:nvSpPr>
        <p:spPr>
          <a:xfrm>
            <a:off x="590550" y="1447800"/>
            <a:ext cx="1524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1">
                <a:solidFill>
                  <a:srgbClr val="2F725E"/>
                </a:solidFill>
              </a:defRPr>
            </a:pPr>
            <a:r>
              <a:rPr sz="1275" b="1">
                <a:solidFill>
                  <a:srgbClr val="2F725E"/>
                </a:solidFill>
              </a:rPr>
              <a:t>Februar 2026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F1D429DF-0BA1-4CD5-8117-80EDF264291E}"/>
              </a:ext>
            </a:extLst>
          </p:cNvPr>
          <p:cNvSpPr>
            <a:spLocks noGrp="1"/>
          </p:cNvSpPr>
          <p:nvPr/>
        </p:nvSpPr>
        <p:spPr>
          <a:xfrm>
            <a:off x="7067550" y="1447800"/>
            <a:ext cx="1524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275" b="1">
                <a:solidFill>
                  <a:srgbClr val="2F725E"/>
                </a:solidFill>
              </a:defRPr>
            </a:pPr>
            <a:r>
              <a:rPr sz="1275" b="1">
                <a:solidFill>
                  <a:srgbClr val="2F725E"/>
                </a:solidFill>
              </a:rPr>
              <a:t>Sommer 2027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F998A5ED-3F17-411A-85DC-BC3F72D0929B}"/>
              </a:ext>
            </a:extLst>
          </p:cNvPr>
          <p:cNvSpPr>
            <a:spLocks noGrp="1"/>
          </p:cNvSpPr>
          <p:nvPr/>
        </p:nvSpPr>
        <p:spPr>
          <a:xfrm>
            <a:off x="1047750" y="1952625"/>
            <a:ext cx="7048500" cy="66675"/>
          </a:xfrm>
          <a:prstGeom prst="rect">
            <a:avLst/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7" name="Abgerundetes Rechteck 6">
            <a:extLst>
              <a:ext uri="{FF2B5EF4-FFF2-40B4-BE49-F238E27FC236}">
                <a16:creationId xmlns:a16="http://schemas.microsoft.com/office/drawing/2014/main" id="{874EAE8D-59A7-4677-BF3F-82C26F9610E6}"/>
              </a:ext>
            </a:extLst>
          </p:cNvPr>
          <p:cNvSpPr>
            <a:spLocks noGrp="1"/>
          </p:cNvSpPr>
          <p:nvPr/>
        </p:nvSpPr>
        <p:spPr>
          <a:xfrm>
            <a:off x="1190625" y="1809750"/>
            <a:ext cx="285750" cy="285750"/>
          </a:xfrm>
          <a:prstGeom prst="roundRect">
            <a:avLst>
              <a:gd name="adj" fmla="val 40000"/>
            </a:avLst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 dirty="0">
              <a:solidFill>
                <a:srgbClr val="FF0000"/>
              </a:solidFill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DB0006BE-1A3C-41A9-AD4B-66DD633801B0}"/>
              </a:ext>
            </a:extLst>
          </p:cNvPr>
          <p:cNvSpPr>
            <a:spLocks noGrp="1"/>
          </p:cNvSpPr>
          <p:nvPr/>
        </p:nvSpPr>
        <p:spPr>
          <a:xfrm>
            <a:off x="483622" y="2158448"/>
            <a:ext cx="1718641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00" b="1">
                <a:solidFill>
                  <a:srgbClr val="142B3D"/>
                </a:solidFill>
              </a:defRPr>
            </a:pPr>
            <a:r>
              <a:rPr sz="2400" b="1" dirty="0" err="1">
                <a:solidFill>
                  <a:srgbClr val="FF9300"/>
                </a:solidFill>
              </a:rPr>
              <a:t>Anmeldung</a:t>
            </a:r>
            <a:endParaRPr sz="2400" b="1" dirty="0">
              <a:solidFill>
                <a:srgbClr val="FF9300"/>
              </a:solidFill>
            </a:endParaRPr>
          </a:p>
        </p:txBody>
      </p:sp>
      <p:sp>
        <p:nvSpPr>
          <p:cNvPr id="9" name="Abgerundetes Rechteck 8">
            <a:extLst>
              <a:ext uri="{FF2B5EF4-FFF2-40B4-BE49-F238E27FC236}">
                <a16:creationId xmlns:a16="http://schemas.microsoft.com/office/drawing/2014/main" id="{D1FDEB18-E09A-4572-863C-739134BB0DA1}"/>
              </a:ext>
            </a:extLst>
          </p:cNvPr>
          <p:cNvSpPr>
            <a:spLocks noGrp="1"/>
          </p:cNvSpPr>
          <p:nvPr/>
        </p:nvSpPr>
        <p:spPr>
          <a:xfrm>
            <a:off x="3429000" y="1809750"/>
            <a:ext cx="285750" cy="285750"/>
          </a:xfrm>
          <a:prstGeom prst="roundRect">
            <a:avLst>
              <a:gd name="adj" fmla="val 40000"/>
            </a:avLst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FC5A8F19-A4FF-4608-B894-169AEADC5049}"/>
              </a:ext>
            </a:extLst>
          </p:cNvPr>
          <p:cNvSpPr>
            <a:spLocks noGrp="1"/>
          </p:cNvSpPr>
          <p:nvPr/>
        </p:nvSpPr>
        <p:spPr>
          <a:xfrm>
            <a:off x="2905125" y="2238375"/>
            <a:ext cx="1333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00" b="1">
                <a:solidFill>
                  <a:srgbClr val="142B3D"/>
                </a:solidFill>
              </a:defRPr>
            </a:pPr>
            <a:r>
              <a:rPr sz="1200" b="1">
                <a:solidFill>
                  <a:srgbClr val="142B3D"/>
                </a:solidFill>
              </a:rPr>
              <a:t>Abklärung</a:t>
            </a:r>
          </a:p>
        </p:txBody>
      </p:sp>
      <p:sp>
        <p:nvSpPr>
          <p:cNvPr id="11" name="Abgerundetes Rechteck 10">
            <a:extLst>
              <a:ext uri="{FF2B5EF4-FFF2-40B4-BE49-F238E27FC236}">
                <a16:creationId xmlns:a16="http://schemas.microsoft.com/office/drawing/2014/main" id="{0665D8EB-5737-4DD8-A467-7F02FE70C830}"/>
              </a:ext>
            </a:extLst>
          </p:cNvPr>
          <p:cNvSpPr>
            <a:spLocks noGrp="1"/>
          </p:cNvSpPr>
          <p:nvPr/>
        </p:nvSpPr>
        <p:spPr>
          <a:xfrm>
            <a:off x="5667375" y="1809750"/>
            <a:ext cx="285750" cy="285750"/>
          </a:xfrm>
          <a:prstGeom prst="roundRect">
            <a:avLst>
              <a:gd name="adj" fmla="val 40000"/>
            </a:avLst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D10FF363-B502-41FA-A49D-F9E1ADEE2054}"/>
              </a:ext>
            </a:extLst>
          </p:cNvPr>
          <p:cNvSpPr>
            <a:spLocks noGrp="1"/>
          </p:cNvSpPr>
          <p:nvPr/>
        </p:nvSpPr>
        <p:spPr>
          <a:xfrm>
            <a:off x="5143500" y="2238375"/>
            <a:ext cx="1487888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00" b="1">
                <a:solidFill>
                  <a:srgbClr val="142B3D"/>
                </a:solidFill>
              </a:defRPr>
            </a:pPr>
            <a:r>
              <a:rPr sz="1200" b="1" dirty="0" err="1">
                <a:solidFill>
                  <a:srgbClr val="142B3D"/>
                </a:solidFill>
              </a:rPr>
              <a:t>Wiedervorstellun</a:t>
            </a:r>
            <a:r>
              <a:rPr lang="de-DE" sz="1200" b="1" dirty="0" err="1">
                <a:solidFill>
                  <a:srgbClr val="142B3D"/>
                </a:solidFill>
              </a:rPr>
              <a:t>g</a:t>
            </a:r>
            <a:endParaRPr sz="1200" b="1" dirty="0">
              <a:solidFill>
                <a:srgbClr val="142B3D"/>
              </a:solidFill>
            </a:endParaRPr>
          </a:p>
        </p:txBody>
      </p:sp>
      <p:sp>
        <p:nvSpPr>
          <p:cNvPr id="13" name="Abgerundetes Rechteck 12">
            <a:extLst>
              <a:ext uri="{FF2B5EF4-FFF2-40B4-BE49-F238E27FC236}">
                <a16:creationId xmlns:a16="http://schemas.microsoft.com/office/drawing/2014/main" id="{E8E8C99E-9AB0-45A3-8777-DCC4DE566EAF}"/>
              </a:ext>
            </a:extLst>
          </p:cNvPr>
          <p:cNvSpPr>
            <a:spLocks noGrp="1"/>
          </p:cNvSpPr>
          <p:nvPr/>
        </p:nvSpPr>
        <p:spPr>
          <a:xfrm>
            <a:off x="7858125" y="1809750"/>
            <a:ext cx="285750" cy="285750"/>
          </a:xfrm>
          <a:prstGeom prst="roundRect">
            <a:avLst>
              <a:gd name="adj" fmla="val 40000"/>
            </a:avLst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9A4F93AB-8121-4953-B9DE-A52D5CC03529}"/>
              </a:ext>
            </a:extLst>
          </p:cNvPr>
          <p:cNvSpPr>
            <a:spLocks noGrp="1"/>
          </p:cNvSpPr>
          <p:nvPr/>
        </p:nvSpPr>
        <p:spPr>
          <a:xfrm>
            <a:off x="7334250" y="2238375"/>
            <a:ext cx="1333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00" b="1">
                <a:solidFill>
                  <a:srgbClr val="142B3D"/>
                </a:solidFill>
              </a:defRPr>
            </a:pPr>
            <a:r>
              <a:rPr sz="1200" b="1">
                <a:solidFill>
                  <a:srgbClr val="142B3D"/>
                </a:solidFill>
              </a:rPr>
              <a:t>Schulstart</a:t>
            </a: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08B23FC8-2D6C-4FA1-BD37-E7138C458823}"/>
              </a:ext>
            </a:extLst>
          </p:cNvPr>
          <p:cNvSpPr>
            <a:spLocks noGrp="1"/>
          </p:cNvSpPr>
          <p:nvPr/>
        </p:nvSpPr>
        <p:spPr>
          <a:xfrm>
            <a:off x="495300" y="4857750"/>
            <a:ext cx="5905500" cy="133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750" b="0">
                <a:solidFill>
                  <a:srgbClr val="82909A"/>
                </a:solidFill>
              </a:defRPr>
            </a:pPr>
            <a:r>
              <a:rPr sz="750" b="0">
                <a:solidFill>
                  <a:srgbClr val="82909A"/>
                </a:solidFill>
              </a:rPr>
              <a:t>Jakob-Muth-Schule Kusel · Netzwerk „Schulstart“</a:t>
            </a:r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3E9922FB-2201-1505-FAAD-1EE5342CA26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9689" t="7592" r="47284" b="64815"/>
          <a:stretch>
            <a:fillRect/>
          </a:stretch>
        </p:blipFill>
        <p:spPr>
          <a:xfrm>
            <a:off x="8198040" y="142875"/>
            <a:ext cx="678952" cy="802709"/>
          </a:xfrm>
          <a:prstGeom prst="rect">
            <a:avLst/>
          </a:prstGeom>
        </p:spPr>
      </p:pic>
      <p:sp>
        <p:nvSpPr>
          <p:cNvPr id="2" name="Abgerundetes Rechteck 1">
            <a:extLst>
              <a:ext uri="{FF2B5EF4-FFF2-40B4-BE49-F238E27FC236}">
                <a16:creationId xmlns:a16="http://schemas.microsoft.com/office/drawing/2014/main" id="{755D07BD-45F5-ECB3-E0A2-E99E1F7E28C6}"/>
              </a:ext>
            </a:extLst>
          </p:cNvPr>
          <p:cNvSpPr>
            <a:spLocks noGrp="1"/>
          </p:cNvSpPr>
          <p:nvPr/>
        </p:nvSpPr>
        <p:spPr>
          <a:xfrm>
            <a:off x="1190625" y="3048000"/>
            <a:ext cx="114300" cy="114300"/>
          </a:xfrm>
          <a:prstGeom prst="roundRect">
            <a:avLst>
              <a:gd name="adj" fmla="val 50000"/>
            </a:avLst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C431ED8F-17D4-BFF4-EA78-7092625973AD}"/>
              </a:ext>
            </a:extLst>
          </p:cNvPr>
          <p:cNvSpPr>
            <a:spLocks noGrp="1"/>
          </p:cNvSpPr>
          <p:nvPr/>
        </p:nvSpPr>
        <p:spPr>
          <a:xfrm>
            <a:off x="1457325" y="3000375"/>
            <a:ext cx="6496050" cy="4476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>
              <a:defRPr sz="1275" b="0">
                <a:solidFill>
                  <a:srgbClr val="142B3D"/>
                </a:solidFill>
              </a:defRPr>
            </a:pPr>
            <a:r>
              <a:rPr lang="de-DE" sz="1275" dirty="0">
                <a:solidFill>
                  <a:srgbClr val="142B3D"/>
                </a:solidFill>
              </a:rPr>
              <a:t>Herausforderung: Der Entwicklungsstand kann sich bis zur Einschulung deutlich verändern.</a:t>
            </a:r>
          </a:p>
        </p:txBody>
      </p:sp>
      <p:sp>
        <p:nvSpPr>
          <p:cNvPr id="22" name="Abgerundetes Rechteck 21">
            <a:extLst>
              <a:ext uri="{FF2B5EF4-FFF2-40B4-BE49-F238E27FC236}">
                <a16:creationId xmlns:a16="http://schemas.microsoft.com/office/drawing/2014/main" id="{B12EEED8-A466-0AD0-9306-EFF3D9ADC523}"/>
              </a:ext>
            </a:extLst>
          </p:cNvPr>
          <p:cNvSpPr>
            <a:spLocks noGrp="1"/>
          </p:cNvSpPr>
          <p:nvPr/>
        </p:nvSpPr>
        <p:spPr>
          <a:xfrm>
            <a:off x="1190625" y="3524250"/>
            <a:ext cx="114300" cy="114300"/>
          </a:xfrm>
          <a:prstGeom prst="roundRect">
            <a:avLst>
              <a:gd name="adj" fmla="val 50000"/>
            </a:avLst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53859C78-2F29-BF18-C0C6-740A394B16D0}"/>
              </a:ext>
            </a:extLst>
          </p:cNvPr>
          <p:cNvSpPr>
            <a:spLocks noGrp="1"/>
          </p:cNvSpPr>
          <p:nvPr/>
        </p:nvSpPr>
        <p:spPr>
          <a:xfrm>
            <a:off x="1457325" y="3476625"/>
            <a:ext cx="6496050" cy="4476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>
              <a:defRPr sz="1275" b="0">
                <a:solidFill>
                  <a:srgbClr val="142B3D"/>
                </a:solidFill>
              </a:defRPr>
            </a:pPr>
            <a:r>
              <a:rPr lang="de-DE" sz="1275" dirty="0">
                <a:solidFill>
                  <a:srgbClr val="142B3D"/>
                </a:solidFill>
              </a:rPr>
              <a:t>Chance: Zeit für Entwicklung, Diagnostik, Therapie und Beratung.</a:t>
            </a:r>
          </a:p>
          <a:p>
            <a:pPr algn="l">
              <a:defRPr sz="1275" b="0">
                <a:solidFill>
                  <a:srgbClr val="142B3D"/>
                </a:solidFill>
              </a:defRPr>
            </a:pPr>
            <a:endParaRPr sz="1275" b="0" dirty="0">
              <a:solidFill>
                <a:srgbClr val="142B3D"/>
              </a:solidFill>
            </a:endParaRPr>
          </a:p>
        </p:txBody>
      </p:sp>
      <p:sp>
        <p:nvSpPr>
          <p:cNvPr id="24" name="Abgerundetes Rechteck 23">
            <a:extLst>
              <a:ext uri="{FF2B5EF4-FFF2-40B4-BE49-F238E27FC236}">
                <a16:creationId xmlns:a16="http://schemas.microsoft.com/office/drawing/2014/main" id="{6A1CD6E9-82CC-DF4F-F42A-4EE5C77B51FA}"/>
              </a:ext>
            </a:extLst>
          </p:cNvPr>
          <p:cNvSpPr>
            <a:spLocks noGrp="1"/>
          </p:cNvSpPr>
          <p:nvPr/>
        </p:nvSpPr>
        <p:spPr>
          <a:xfrm>
            <a:off x="1190625" y="4000500"/>
            <a:ext cx="114300" cy="114300"/>
          </a:xfrm>
          <a:prstGeom prst="roundRect">
            <a:avLst>
              <a:gd name="adj" fmla="val 50000"/>
            </a:avLst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5" name="Rechteck 24">
            <a:extLst>
              <a:ext uri="{FF2B5EF4-FFF2-40B4-BE49-F238E27FC236}">
                <a16:creationId xmlns:a16="http://schemas.microsoft.com/office/drawing/2014/main" id="{BD494494-142E-AF7F-D9BB-FC6C9D035EE2}"/>
              </a:ext>
            </a:extLst>
          </p:cNvPr>
          <p:cNvSpPr>
            <a:spLocks noGrp="1"/>
          </p:cNvSpPr>
          <p:nvPr/>
        </p:nvSpPr>
        <p:spPr>
          <a:xfrm>
            <a:off x="1457325" y="3952875"/>
            <a:ext cx="6496050" cy="4476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142B3D"/>
                </a:solidFill>
              </a:defRPr>
            </a:pPr>
            <a:r>
              <a:rPr sz="1275" b="0" dirty="0">
                <a:solidFill>
                  <a:srgbClr val="142B3D"/>
                </a:solidFill>
              </a:rPr>
              <a:t>Das </a:t>
            </a:r>
            <a:r>
              <a:rPr sz="1275" b="0" dirty="0" err="1">
                <a:solidFill>
                  <a:srgbClr val="142B3D"/>
                </a:solidFill>
              </a:rPr>
              <a:t>Zeitfenster</a:t>
            </a:r>
            <a:r>
              <a:rPr sz="1275" b="0" dirty="0">
                <a:solidFill>
                  <a:srgbClr val="142B3D"/>
                </a:solidFill>
              </a:rPr>
              <a:t> </a:t>
            </a:r>
            <a:r>
              <a:rPr sz="1275" b="0" dirty="0" err="1">
                <a:solidFill>
                  <a:srgbClr val="142B3D"/>
                </a:solidFill>
              </a:rPr>
              <a:t>wirkt</a:t>
            </a:r>
            <a:r>
              <a:rPr sz="1275" b="0" dirty="0">
                <a:solidFill>
                  <a:srgbClr val="142B3D"/>
                </a:solidFill>
              </a:rPr>
              <a:t> </a:t>
            </a:r>
            <a:r>
              <a:rPr sz="1275" b="0" dirty="0" err="1">
                <a:solidFill>
                  <a:srgbClr val="142B3D"/>
                </a:solidFill>
              </a:rPr>
              <a:t>nur</a:t>
            </a:r>
            <a:r>
              <a:rPr sz="1275" b="0" dirty="0">
                <a:solidFill>
                  <a:srgbClr val="142B3D"/>
                </a:solidFill>
              </a:rPr>
              <a:t>, </a:t>
            </a:r>
            <a:r>
              <a:rPr sz="1275" b="0" dirty="0" err="1">
                <a:solidFill>
                  <a:srgbClr val="142B3D"/>
                </a:solidFill>
              </a:rPr>
              <a:t>wenn</a:t>
            </a:r>
            <a:r>
              <a:rPr sz="1275" b="0" dirty="0">
                <a:solidFill>
                  <a:srgbClr val="142B3D"/>
                </a:solidFill>
              </a:rPr>
              <a:t> </a:t>
            </a:r>
            <a:r>
              <a:rPr sz="1275" b="0" dirty="0" err="1">
                <a:solidFill>
                  <a:srgbClr val="142B3D"/>
                </a:solidFill>
              </a:rPr>
              <a:t>Informationen</a:t>
            </a:r>
            <a:r>
              <a:rPr sz="1275" b="0" dirty="0">
                <a:solidFill>
                  <a:srgbClr val="142B3D"/>
                </a:solidFill>
              </a:rPr>
              <a:t>, </a:t>
            </a:r>
            <a:r>
              <a:rPr sz="1275" b="0" dirty="0" err="1">
                <a:solidFill>
                  <a:srgbClr val="142B3D"/>
                </a:solidFill>
              </a:rPr>
              <a:t>Zuständigkeiten</a:t>
            </a:r>
            <a:r>
              <a:rPr sz="1275" b="0" dirty="0">
                <a:solidFill>
                  <a:srgbClr val="142B3D"/>
                </a:solidFill>
              </a:rPr>
              <a:t> und </a:t>
            </a:r>
            <a:r>
              <a:rPr sz="1275" b="0" dirty="0" err="1">
                <a:solidFill>
                  <a:srgbClr val="142B3D"/>
                </a:solidFill>
              </a:rPr>
              <a:t>Fristen</a:t>
            </a:r>
            <a:r>
              <a:rPr sz="1275" b="0" dirty="0">
                <a:solidFill>
                  <a:srgbClr val="142B3D"/>
                </a:solidFill>
              </a:rPr>
              <a:t> </a:t>
            </a:r>
            <a:r>
              <a:rPr sz="1275" b="0" dirty="0" err="1">
                <a:solidFill>
                  <a:srgbClr val="142B3D"/>
                </a:solidFill>
              </a:rPr>
              <a:t>verbunden</a:t>
            </a:r>
            <a:r>
              <a:rPr sz="1275" b="0" dirty="0">
                <a:solidFill>
                  <a:srgbClr val="142B3D"/>
                </a:solidFill>
              </a:rPr>
              <a:t> </a:t>
            </a:r>
            <a:r>
              <a:rPr sz="1275" b="0" dirty="0" err="1">
                <a:solidFill>
                  <a:srgbClr val="142B3D"/>
                </a:solidFill>
              </a:rPr>
              <a:t>werden</a:t>
            </a:r>
            <a:r>
              <a:rPr sz="1275" b="0" dirty="0">
                <a:solidFill>
                  <a:srgbClr val="142B3D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658346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hteck 25">
            <a:extLst>
              <a:ext uri="{FF2B5EF4-FFF2-40B4-BE49-F238E27FC236}">
                <a16:creationId xmlns:a16="http://schemas.microsoft.com/office/drawing/2014/main" id="{D4F5904D-CC42-45A4-8027-3F182B1936FB}"/>
              </a:ext>
            </a:extLst>
          </p:cNvPr>
          <p:cNvSpPr>
            <a:spLocks noGrp="1"/>
          </p:cNvSpPr>
          <p:nvPr/>
        </p:nvSpPr>
        <p:spPr>
          <a:xfrm>
            <a:off x="495300" y="400050"/>
            <a:ext cx="7810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325" b="1">
                <a:solidFill>
                  <a:srgbClr val="142B3D"/>
                </a:solidFill>
              </a:defRPr>
            </a:pPr>
            <a:r>
              <a:rPr sz="2325" b="1">
                <a:solidFill>
                  <a:srgbClr val="142B3D"/>
                </a:solidFill>
              </a:rPr>
              <a:t>Der Weg bis zum Schulstart 2027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B91C1C4C-0718-4959-9D7C-8C2FE7001C9B}"/>
              </a:ext>
            </a:extLst>
          </p:cNvPr>
          <p:cNvSpPr>
            <a:spLocks noGrp="1"/>
          </p:cNvSpPr>
          <p:nvPr/>
        </p:nvSpPr>
        <p:spPr>
          <a:xfrm>
            <a:off x="495300" y="1066800"/>
            <a:ext cx="895350" cy="47625"/>
          </a:xfrm>
          <a:prstGeom prst="rect">
            <a:avLst/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4" name="Abgerundetes Rechteck 3">
            <a:extLst>
              <a:ext uri="{FF2B5EF4-FFF2-40B4-BE49-F238E27FC236}">
                <a16:creationId xmlns:a16="http://schemas.microsoft.com/office/drawing/2014/main" id="{46524820-429A-4C3D-A402-D747B636EEBE}"/>
              </a:ext>
            </a:extLst>
          </p:cNvPr>
          <p:cNvSpPr>
            <a:spLocks noGrp="1"/>
          </p:cNvSpPr>
          <p:nvPr/>
        </p:nvSpPr>
        <p:spPr>
          <a:xfrm>
            <a:off x="590550" y="1352550"/>
            <a:ext cx="361950" cy="361950"/>
          </a:xfrm>
          <a:prstGeom prst="roundRect">
            <a:avLst>
              <a:gd name="adj" fmla="val 31579"/>
            </a:avLst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EC4ABFB1-95AD-4535-A1A4-6E8017BF1210}"/>
              </a:ext>
            </a:extLst>
          </p:cNvPr>
          <p:cNvSpPr>
            <a:spLocks noGrp="1"/>
          </p:cNvSpPr>
          <p:nvPr/>
        </p:nvSpPr>
        <p:spPr>
          <a:xfrm>
            <a:off x="590550" y="1409700"/>
            <a:ext cx="3619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75" b="1">
                <a:solidFill>
                  <a:srgbClr val="142B3D"/>
                </a:solidFill>
              </a:defRPr>
            </a:pPr>
            <a:r>
              <a:rPr sz="1275" b="1">
                <a:solidFill>
                  <a:srgbClr val="142B3D"/>
                </a:solidFill>
              </a:rPr>
              <a:t>1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ABD61E10-8F61-4C80-AC70-D1C474FB4321}"/>
              </a:ext>
            </a:extLst>
          </p:cNvPr>
          <p:cNvSpPr>
            <a:spLocks noGrp="1"/>
          </p:cNvSpPr>
          <p:nvPr/>
        </p:nvSpPr>
        <p:spPr>
          <a:xfrm>
            <a:off x="1143000" y="1343025"/>
            <a:ext cx="3143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1">
                <a:solidFill>
                  <a:srgbClr val="142B3D"/>
                </a:solidFill>
              </a:defRPr>
            </a:pPr>
            <a:r>
              <a:rPr sz="1350" b="1">
                <a:solidFill>
                  <a:srgbClr val="142B3D"/>
                </a:solidFill>
              </a:rPr>
              <a:t>Schulanmeldung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117AEF31-25D9-4563-86E4-2A0269A0C241}"/>
              </a:ext>
            </a:extLst>
          </p:cNvPr>
          <p:cNvSpPr>
            <a:spLocks noGrp="1"/>
          </p:cNvSpPr>
          <p:nvPr/>
        </p:nvSpPr>
        <p:spPr>
          <a:xfrm>
            <a:off x="4286250" y="1352550"/>
            <a:ext cx="4000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586873"/>
                </a:solidFill>
              </a:defRPr>
            </a:pPr>
            <a:r>
              <a:rPr sz="1200" b="0">
                <a:solidFill>
                  <a:srgbClr val="586873"/>
                </a:solidFill>
              </a:rPr>
              <a:t>Februar 2026</a:t>
            </a:r>
          </a:p>
        </p:txBody>
      </p:sp>
      <p:sp>
        <p:nvSpPr>
          <p:cNvPr id="8" name="Abgerundetes Rechteck 7">
            <a:extLst>
              <a:ext uri="{FF2B5EF4-FFF2-40B4-BE49-F238E27FC236}">
                <a16:creationId xmlns:a16="http://schemas.microsoft.com/office/drawing/2014/main" id="{0C41154A-1035-432D-883B-D274997E3FB4}"/>
              </a:ext>
            </a:extLst>
          </p:cNvPr>
          <p:cNvSpPr>
            <a:spLocks noGrp="1"/>
          </p:cNvSpPr>
          <p:nvPr/>
        </p:nvSpPr>
        <p:spPr>
          <a:xfrm>
            <a:off x="590550" y="1971675"/>
            <a:ext cx="361950" cy="361950"/>
          </a:xfrm>
          <a:prstGeom prst="roundRect">
            <a:avLst>
              <a:gd name="adj" fmla="val 31579"/>
            </a:avLst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CDF0EF87-C9C3-4348-869A-CD5FF6D48B8E}"/>
              </a:ext>
            </a:extLst>
          </p:cNvPr>
          <p:cNvSpPr>
            <a:spLocks noGrp="1"/>
          </p:cNvSpPr>
          <p:nvPr/>
        </p:nvSpPr>
        <p:spPr>
          <a:xfrm>
            <a:off x="590550" y="2028825"/>
            <a:ext cx="3619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75" b="1">
                <a:solidFill>
                  <a:srgbClr val="142B3D"/>
                </a:solidFill>
              </a:defRPr>
            </a:pPr>
            <a:r>
              <a:rPr sz="1275" b="1">
                <a:solidFill>
                  <a:srgbClr val="142B3D"/>
                </a:solidFill>
              </a:rPr>
              <a:t>2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D0554321-E123-4E3D-A9D6-E6034C34AA18}"/>
              </a:ext>
            </a:extLst>
          </p:cNvPr>
          <p:cNvSpPr>
            <a:spLocks noGrp="1"/>
          </p:cNvSpPr>
          <p:nvPr/>
        </p:nvSpPr>
        <p:spPr>
          <a:xfrm>
            <a:off x="1143000" y="1962150"/>
            <a:ext cx="3143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1">
                <a:solidFill>
                  <a:srgbClr val="142B3D"/>
                </a:solidFill>
              </a:defRPr>
            </a:pPr>
            <a:r>
              <a:rPr sz="1350" b="1">
                <a:solidFill>
                  <a:srgbClr val="142B3D"/>
                </a:solidFill>
              </a:rPr>
              <a:t>Schulärztliche Untersuchung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61155E00-590D-4BFA-8045-879DC0586590}"/>
              </a:ext>
            </a:extLst>
          </p:cNvPr>
          <p:cNvSpPr>
            <a:spLocks noGrp="1"/>
          </p:cNvSpPr>
          <p:nvPr/>
        </p:nvSpPr>
        <p:spPr>
          <a:xfrm>
            <a:off x="4286250" y="1971675"/>
            <a:ext cx="4000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586873"/>
                </a:solidFill>
              </a:defRPr>
            </a:pPr>
            <a:r>
              <a:rPr sz="1200" b="0">
                <a:solidFill>
                  <a:srgbClr val="586873"/>
                </a:solidFill>
              </a:rPr>
              <a:t>ab Februar</a:t>
            </a:r>
          </a:p>
        </p:txBody>
      </p:sp>
      <p:sp>
        <p:nvSpPr>
          <p:cNvPr id="12" name="Abgerundetes Rechteck 11">
            <a:extLst>
              <a:ext uri="{FF2B5EF4-FFF2-40B4-BE49-F238E27FC236}">
                <a16:creationId xmlns:a16="http://schemas.microsoft.com/office/drawing/2014/main" id="{051422E7-DF97-45BF-9ACE-47CAE00A0E18}"/>
              </a:ext>
            </a:extLst>
          </p:cNvPr>
          <p:cNvSpPr>
            <a:spLocks noGrp="1"/>
          </p:cNvSpPr>
          <p:nvPr/>
        </p:nvSpPr>
        <p:spPr>
          <a:xfrm>
            <a:off x="590550" y="2590800"/>
            <a:ext cx="361950" cy="361950"/>
          </a:xfrm>
          <a:prstGeom prst="roundRect">
            <a:avLst>
              <a:gd name="adj" fmla="val 31579"/>
            </a:avLst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99F970A0-D7BF-48F1-A39F-95B3CB363F26}"/>
              </a:ext>
            </a:extLst>
          </p:cNvPr>
          <p:cNvSpPr>
            <a:spLocks noGrp="1"/>
          </p:cNvSpPr>
          <p:nvPr/>
        </p:nvSpPr>
        <p:spPr>
          <a:xfrm>
            <a:off x="590550" y="2647950"/>
            <a:ext cx="3619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75" b="1">
                <a:solidFill>
                  <a:srgbClr val="142B3D"/>
                </a:solidFill>
              </a:defRPr>
            </a:pPr>
            <a:r>
              <a:rPr sz="1275" b="1">
                <a:solidFill>
                  <a:srgbClr val="142B3D"/>
                </a:solidFill>
              </a:rPr>
              <a:t>3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DC53D708-B3FF-478C-915A-C4F60EBCD9F7}"/>
              </a:ext>
            </a:extLst>
          </p:cNvPr>
          <p:cNvSpPr>
            <a:spLocks noGrp="1"/>
          </p:cNvSpPr>
          <p:nvPr/>
        </p:nvSpPr>
        <p:spPr>
          <a:xfrm>
            <a:off x="1143000" y="2581275"/>
            <a:ext cx="3143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1">
                <a:solidFill>
                  <a:srgbClr val="142B3D"/>
                </a:solidFill>
              </a:defRPr>
            </a:pPr>
            <a:r>
              <a:rPr sz="1350" b="1">
                <a:solidFill>
                  <a:srgbClr val="142B3D"/>
                </a:solidFill>
              </a:rPr>
              <a:t>Wiedervorstellung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CEA64F1F-540A-4727-BEF9-28E9D1753754}"/>
              </a:ext>
            </a:extLst>
          </p:cNvPr>
          <p:cNvSpPr>
            <a:spLocks noGrp="1"/>
          </p:cNvSpPr>
          <p:nvPr/>
        </p:nvSpPr>
        <p:spPr>
          <a:xfrm>
            <a:off x="4286250" y="2590800"/>
            <a:ext cx="4000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586873"/>
                </a:solidFill>
              </a:defRPr>
            </a:pPr>
            <a:r>
              <a:rPr sz="1200" b="0">
                <a:solidFill>
                  <a:srgbClr val="586873"/>
                </a:solidFill>
              </a:rPr>
              <a:t>ab August 2026</a:t>
            </a:r>
          </a:p>
        </p:txBody>
      </p:sp>
      <p:sp>
        <p:nvSpPr>
          <p:cNvPr id="16" name="Abgerundetes Rechteck 15">
            <a:extLst>
              <a:ext uri="{FF2B5EF4-FFF2-40B4-BE49-F238E27FC236}">
                <a16:creationId xmlns:a16="http://schemas.microsoft.com/office/drawing/2014/main" id="{3462298F-AB13-4EB3-BD0A-47903B5A1C78}"/>
              </a:ext>
            </a:extLst>
          </p:cNvPr>
          <p:cNvSpPr>
            <a:spLocks noGrp="1"/>
          </p:cNvSpPr>
          <p:nvPr/>
        </p:nvSpPr>
        <p:spPr>
          <a:xfrm>
            <a:off x="590550" y="3209925"/>
            <a:ext cx="361950" cy="361950"/>
          </a:xfrm>
          <a:prstGeom prst="roundRect">
            <a:avLst>
              <a:gd name="adj" fmla="val 31579"/>
            </a:avLst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E305F041-A5D8-4279-B0CD-7639932D2CE1}"/>
              </a:ext>
            </a:extLst>
          </p:cNvPr>
          <p:cNvSpPr>
            <a:spLocks noGrp="1"/>
          </p:cNvSpPr>
          <p:nvPr/>
        </p:nvSpPr>
        <p:spPr>
          <a:xfrm>
            <a:off x="590550" y="3267075"/>
            <a:ext cx="3619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75" b="1">
                <a:solidFill>
                  <a:srgbClr val="142B3D"/>
                </a:solidFill>
              </a:defRPr>
            </a:pPr>
            <a:r>
              <a:rPr sz="1275" b="1">
                <a:solidFill>
                  <a:srgbClr val="142B3D"/>
                </a:solidFill>
              </a:rPr>
              <a:t>4</a:t>
            </a: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0AEA12EC-E052-458A-B30E-4E8F2063B07A}"/>
              </a:ext>
            </a:extLst>
          </p:cNvPr>
          <p:cNvSpPr>
            <a:spLocks noGrp="1"/>
          </p:cNvSpPr>
          <p:nvPr/>
        </p:nvSpPr>
        <p:spPr>
          <a:xfrm>
            <a:off x="1143000" y="3200400"/>
            <a:ext cx="3143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1">
                <a:solidFill>
                  <a:srgbClr val="142B3D"/>
                </a:solidFill>
              </a:defRPr>
            </a:pPr>
            <a:r>
              <a:rPr sz="1350" b="1">
                <a:solidFill>
                  <a:srgbClr val="142B3D"/>
                </a:solidFill>
              </a:rPr>
              <a:t>Klare Entscheidung</a:t>
            </a: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968034E9-9947-4035-83BB-37C2C53C1DE0}"/>
              </a:ext>
            </a:extLst>
          </p:cNvPr>
          <p:cNvSpPr>
            <a:spLocks noGrp="1"/>
          </p:cNvSpPr>
          <p:nvPr/>
        </p:nvSpPr>
        <p:spPr>
          <a:xfrm>
            <a:off x="4286250" y="3209925"/>
            <a:ext cx="4000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586873"/>
                </a:solidFill>
              </a:defRPr>
            </a:pPr>
            <a:r>
              <a:rPr sz="1200" b="0">
                <a:solidFill>
                  <a:srgbClr val="586873"/>
                </a:solidFill>
              </a:rPr>
              <a:t>kein Handlungsbedarf · Rückstellung · Überprüfung</a:t>
            </a:r>
          </a:p>
        </p:txBody>
      </p:sp>
      <p:sp>
        <p:nvSpPr>
          <p:cNvPr id="20" name="Abgerundetes Rechteck 19">
            <a:extLst>
              <a:ext uri="{FF2B5EF4-FFF2-40B4-BE49-F238E27FC236}">
                <a16:creationId xmlns:a16="http://schemas.microsoft.com/office/drawing/2014/main" id="{7A68C7FD-D0FB-42DF-80E5-23909D372EB9}"/>
              </a:ext>
            </a:extLst>
          </p:cNvPr>
          <p:cNvSpPr>
            <a:spLocks noGrp="1"/>
          </p:cNvSpPr>
          <p:nvPr/>
        </p:nvSpPr>
        <p:spPr>
          <a:xfrm>
            <a:off x="590550" y="3829050"/>
            <a:ext cx="361950" cy="361950"/>
          </a:xfrm>
          <a:prstGeom prst="roundRect">
            <a:avLst>
              <a:gd name="adj" fmla="val 31579"/>
            </a:avLst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5E9A637A-9178-415E-8899-B0B55D290262}"/>
              </a:ext>
            </a:extLst>
          </p:cNvPr>
          <p:cNvSpPr>
            <a:spLocks noGrp="1"/>
          </p:cNvSpPr>
          <p:nvPr/>
        </p:nvSpPr>
        <p:spPr>
          <a:xfrm>
            <a:off x="590550" y="3886200"/>
            <a:ext cx="3619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75" b="1">
                <a:solidFill>
                  <a:srgbClr val="142B3D"/>
                </a:solidFill>
              </a:defRPr>
            </a:pPr>
            <a:r>
              <a:rPr sz="1275" b="1">
                <a:solidFill>
                  <a:srgbClr val="142B3D"/>
                </a:solidFill>
              </a:rPr>
              <a:t>5</a:t>
            </a:r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1797B284-C21D-4279-9188-38175A7A51B9}"/>
              </a:ext>
            </a:extLst>
          </p:cNvPr>
          <p:cNvSpPr>
            <a:spLocks noGrp="1"/>
          </p:cNvSpPr>
          <p:nvPr/>
        </p:nvSpPr>
        <p:spPr>
          <a:xfrm>
            <a:off x="1143000" y="3819525"/>
            <a:ext cx="3143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1">
                <a:solidFill>
                  <a:srgbClr val="142B3D"/>
                </a:solidFill>
              </a:defRPr>
            </a:pPr>
            <a:r>
              <a:rPr lang="de-DE" sz="1350" b="1" dirty="0" err="1">
                <a:solidFill>
                  <a:srgbClr val="142B3D"/>
                </a:solidFill>
              </a:rPr>
              <a:t>SOFIonline</a:t>
            </a:r>
            <a:r>
              <a:rPr lang="de-DE" sz="1350" b="1" dirty="0">
                <a:solidFill>
                  <a:srgbClr val="142B3D"/>
                </a:solidFill>
              </a:rPr>
              <a:t> einleiten </a:t>
            </a:r>
          </a:p>
          <a:p>
            <a:pPr algn="l">
              <a:defRPr sz="1350" b="1">
                <a:solidFill>
                  <a:srgbClr val="142B3D"/>
                </a:solidFill>
              </a:defRPr>
            </a:pPr>
            <a:r>
              <a:rPr lang="de-DE" sz="1350" b="1" dirty="0">
                <a:solidFill>
                  <a:srgbClr val="142B3D"/>
                </a:solidFill>
              </a:rPr>
              <a:t>(Einstellung ins Portal)</a:t>
            </a:r>
            <a:endParaRPr sz="1350" b="1" dirty="0">
              <a:solidFill>
                <a:srgbClr val="142B3D"/>
              </a:solidFill>
            </a:endParaRPr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5DE08827-2D6A-4001-8468-2C734FE7CAC0}"/>
              </a:ext>
            </a:extLst>
          </p:cNvPr>
          <p:cNvSpPr>
            <a:spLocks noGrp="1"/>
          </p:cNvSpPr>
          <p:nvPr/>
        </p:nvSpPr>
        <p:spPr>
          <a:xfrm>
            <a:off x="4286250" y="3829050"/>
            <a:ext cx="4000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586873"/>
                </a:solidFill>
              </a:defRPr>
            </a:pPr>
            <a:r>
              <a:rPr sz="1200" b="0">
                <a:solidFill>
                  <a:srgbClr val="586873"/>
                </a:solidFill>
              </a:rPr>
              <a:t>1. August bis 22. Dezember 2026</a:t>
            </a:r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D88F77F7-EE82-4789-828E-AA933C2D1B15}"/>
              </a:ext>
            </a:extLst>
          </p:cNvPr>
          <p:cNvSpPr>
            <a:spLocks noGrp="1"/>
          </p:cNvSpPr>
          <p:nvPr/>
        </p:nvSpPr>
        <p:spPr>
          <a:xfrm>
            <a:off x="4667250" y="4552950"/>
            <a:ext cx="37147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825" b="1">
                <a:solidFill>
                  <a:srgbClr val="2F725E"/>
                </a:solidFill>
              </a:defRPr>
            </a:pPr>
            <a:r>
              <a:rPr sz="825" b="1" dirty="0" err="1">
                <a:solidFill>
                  <a:srgbClr val="2F725E"/>
                </a:solidFill>
              </a:rPr>
              <a:t>Elternabend</a:t>
            </a:r>
            <a:r>
              <a:rPr sz="825" b="1" dirty="0">
                <a:solidFill>
                  <a:srgbClr val="2F725E"/>
                </a:solidFill>
              </a:rPr>
              <a:t>: 2. September 2026 · 18:00 Uhr · </a:t>
            </a:r>
            <a:r>
              <a:rPr lang="de-DE" sz="825" b="1" dirty="0">
                <a:solidFill>
                  <a:srgbClr val="2F725E"/>
                </a:solidFill>
              </a:rPr>
              <a:t>Aula Jakob-Muth</a:t>
            </a:r>
            <a:r>
              <a:rPr sz="825" b="1" dirty="0">
                <a:solidFill>
                  <a:srgbClr val="2F725E"/>
                </a:solidFill>
              </a:rPr>
              <a:t>-Schule</a:t>
            </a:r>
          </a:p>
        </p:txBody>
      </p:sp>
      <p:sp>
        <p:nvSpPr>
          <p:cNvPr id="25" name="Rechteck 24">
            <a:extLst>
              <a:ext uri="{FF2B5EF4-FFF2-40B4-BE49-F238E27FC236}">
                <a16:creationId xmlns:a16="http://schemas.microsoft.com/office/drawing/2014/main" id="{6BAF60D1-0A7C-4485-B70E-E642AA1B4380}"/>
              </a:ext>
            </a:extLst>
          </p:cNvPr>
          <p:cNvSpPr>
            <a:spLocks noGrp="1"/>
          </p:cNvSpPr>
          <p:nvPr/>
        </p:nvSpPr>
        <p:spPr>
          <a:xfrm>
            <a:off x="495300" y="4857750"/>
            <a:ext cx="5905500" cy="133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750" b="0">
                <a:solidFill>
                  <a:srgbClr val="82909A"/>
                </a:solidFill>
              </a:defRPr>
            </a:pPr>
            <a:r>
              <a:rPr sz="750" b="0">
                <a:solidFill>
                  <a:srgbClr val="82909A"/>
                </a:solidFill>
              </a:rPr>
              <a:t>Jakob-Muth-Schule Kusel · Netzwerk „Schulstart“</a:t>
            </a:r>
          </a:p>
        </p:txBody>
      </p:sp>
      <p:pic>
        <p:nvPicPr>
          <p:cNvPr id="29" name="Grafik 28">
            <a:extLst>
              <a:ext uri="{FF2B5EF4-FFF2-40B4-BE49-F238E27FC236}">
                <a16:creationId xmlns:a16="http://schemas.microsoft.com/office/drawing/2014/main" id="{76B60E57-7678-A523-430B-E0AC9B7B05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8979" y="179410"/>
            <a:ext cx="1867943" cy="28019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9954731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eck 15">
            <a:extLst>
              <a:ext uri="{FF2B5EF4-FFF2-40B4-BE49-F238E27FC236}">
                <a16:creationId xmlns:a16="http://schemas.microsoft.com/office/drawing/2014/main" id="{AE4D1939-1C4F-4377-BA12-6F414223EDE2}"/>
              </a:ext>
            </a:extLst>
          </p:cNvPr>
          <p:cNvSpPr>
            <a:spLocks noGrp="1"/>
          </p:cNvSpPr>
          <p:nvPr/>
        </p:nvSpPr>
        <p:spPr>
          <a:xfrm>
            <a:off x="495300" y="400050"/>
            <a:ext cx="7810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325" b="1">
                <a:solidFill>
                  <a:srgbClr val="142B3D"/>
                </a:solidFill>
              </a:defRPr>
            </a:pPr>
            <a:r>
              <a:rPr sz="2325" b="1" dirty="0">
                <a:solidFill>
                  <a:srgbClr val="142B3D"/>
                </a:solidFill>
              </a:rPr>
              <a:t>Schritt 1: Bei der </a:t>
            </a:r>
            <a:r>
              <a:rPr sz="2325" b="1" dirty="0" err="1">
                <a:solidFill>
                  <a:srgbClr val="142B3D"/>
                </a:solidFill>
              </a:rPr>
              <a:t>Anmeldung</a:t>
            </a:r>
            <a:r>
              <a:rPr sz="2325" b="1" dirty="0">
                <a:solidFill>
                  <a:srgbClr val="142B3D"/>
                </a:solidFill>
              </a:rPr>
              <a:t> </a:t>
            </a:r>
            <a:r>
              <a:rPr sz="2325" b="1" dirty="0" err="1">
                <a:solidFill>
                  <a:srgbClr val="142B3D"/>
                </a:solidFill>
              </a:rPr>
              <a:t>Beobachtungen</a:t>
            </a:r>
            <a:r>
              <a:rPr sz="2325" b="1" dirty="0">
                <a:solidFill>
                  <a:srgbClr val="142B3D"/>
                </a:solidFill>
              </a:rPr>
              <a:t> </a:t>
            </a:r>
            <a:r>
              <a:rPr sz="2325" b="1" dirty="0" err="1">
                <a:solidFill>
                  <a:srgbClr val="142B3D"/>
                </a:solidFill>
              </a:rPr>
              <a:t>bündeln</a:t>
            </a:r>
            <a:endParaRPr sz="2325" b="1" dirty="0">
              <a:solidFill>
                <a:srgbClr val="142B3D"/>
              </a:solidFill>
            </a:endParaRP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3D262222-6846-470F-B865-CCBE888BB602}"/>
              </a:ext>
            </a:extLst>
          </p:cNvPr>
          <p:cNvSpPr>
            <a:spLocks noGrp="1"/>
          </p:cNvSpPr>
          <p:nvPr/>
        </p:nvSpPr>
        <p:spPr>
          <a:xfrm>
            <a:off x="495300" y="1066800"/>
            <a:ext cx="895350" cy="47625"/>
          </a:xfrm>
          <a:prstGeom prst="rect">
            <a:avLst/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DE0584EE-430E-4CEE-B636-6CF11262A240}"/>
              </a:ext>
            </a:extLst>
          </p:cNvPr>
          <p:cNvSpPr>
            <a:spLocks noGrp="1"/>
          </p:cNvSpPr>
          <p:nvPr/>
        </p:nvSpPr>
        <p:spPr>
          <a:xfrm>
            <a:off x="523875" y="1428750"/>
            <a:ext cx="2381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500" b="1">
                <a:solidFill>
                  <a:srgbClr val="2F725E"/>
                </a:solidFill>
              </a:defRPr>
            </a:pPr>
            <a:r>
              <a:rPr sz="1500" b="1">
                <a:solidFill>
                  <a:srgbClr val="2F725E"/>
                </a:solidFill>
              </a:rPr>
              <a:t>Eltern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52AE2C03-C3B7-48E4-B23C-C36E9B1DC1E9}"/>
              </a:ext>
            </a:extLst>
          </p:cNvPr>
          <p:cNvSpPr>
            <a:spLocks noGrp="1"/>
          </p:cNvSpPr>
          <p:nvPr/>
        </p:nvSpPr>
        <p:spPr>
          <a:xfrm>
            <a:off x="3381375" y="1428750"/>
            <a:ext cx="2381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500" b="1">
                <a:solidFill>
                  <a:srgbClr val="2F725E"/>
                </a:solidFill>
              </a:defRPr>
            </a:pPr>
            <a:r>
              <a:rPr sz="1500" b="1">
                <a:solidFill>
                  <a:srgbClr val="2F725E"/>
                </a:solidFill>
              </a:rPr>
              <a:t>Kindertagesstätte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ACD69ED0-B82D-4B18-81EE-22E1AA788249}"/>
              </a:ext>
            </a:extLst>
          </p:cNvPr>
          <p:cNvSpPr>
            <a:spLocks noGrp="1"/>
          </p:cNvSpPr>
          <p:nvPr/>
        </p:nvSpPr>
        <p:spPr>
          <a:xfrm>
            <a:off x="6238875" y="1428750"/>
            <a:ext cx="2381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500" b="1">
                <a:solidFill>
                  <a:srgbClr val="2F725E"/>
                </a:solidFill>
              </a:defRPr>
            </a:pPr>
            <a:r>
              <a:rPr sz="1500" b="1">
                <a:solidFill>
                  <a:srgbClr val="2F725E"/>
                </a:solidFill>
              </a:rPr>
              <a:t>Grundschule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58F2B74B-9A02-4BDA-BDB2-C50B8D857B22}"/>
              </a:ext>
            </a:extLst>
          </p:cNvPr>
          <p:cNvSpPr>
            <a:spLocks noGrp="1"/>
          </p:cNvSpPr>
          <p:nvPr/>
        </p:nvSpPr>
        <p:spPr>
          <a:xfrm>
            <a:off x="495300" y="4857750"/>
            <a:ext cx="5905500" cy="133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750" b="0">
                <a:solidFill>
                  <a:srgbClr val="82909A"/>
                </a:solidFill>
              </a:defRPr>
            </a:pPr>
            <a:r>
              <a:rPr sz="750" b="0">
                <a:solidFill>
                  <a:srgbClr val="82909A"/>
                </a:solidFill>
              </a:rPr>
              <a:t>Jakob-Muth-Schule Kusel · Netzwerk „Schulstart“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940E30E4-B380-3216-795C-1F12515C960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9689" t="7592" r="47284" b="64815"/>
          <a:stretch>
            <a:fillRect/>
          </a:stretch>
        </p:blipFill>
        <p:spPr>
          <a:xfrm>
            <a:off x="8198040" y="142875"/>
            <a:ext cx="678952" cy="802709"/>
          </a:xfrm>
          <a:prstGeom prst="rect">
            <a:avLst/>
          </a:prstGeom>
        </p:spPr>
      </p:pic>
      <p:sp>
        <p:nvSpPr>
          <p:cNvPr id="2" name="Abgerundetes Rechteck 1">
            <a:extLst>
              <a:ext uri="{FF2B5EF4-FFF2-40B4-BE49-F238E27FC236}">
                <a16:creationId xmlns:a16="http://schemas.microsoft.com/office/drawing/2014/main" id="{BC936A45-2A57-94FC-783B-B939E1722AD0}"/>
              </a:ext>
            </a:extLst>
          </p:cNvPr>
          <p:cNvSpPr>
            <a:spLocks noGrp="1"/>
          </p:cNvSpPr>
          <p:nvPr/>
        </p:nvSpPr>
        <p:spPr>
          <a:xfrm>
            <a:off x="476250" y="1809750"/>
            <a:ext cx="2590800" cy="1952625"/>
          </a:xfrm>
          <a:prstGeom prst="roundRect">
            <a:avLst>
              <a:gd name="adj" fmla="val 5854"/>
            </a:avLst>
          </a:prstGeom>
          <a:solidFill>
            <a:srgbClr val="EDF8F3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4F28E89E-C90E-D018-A6E9-817CD88CC064}"/>
              </a:ext>
            </a:extLst>
          </p:cNvPr>
          <p:cNvSpPr>
            <a:spLocks noGrp="1"/>
          </p:cNvSpPr>
          <p:nvPr/>
        </p:nvSpPr>
        <p:spPr>
          <a:xfrm>
            <a:off x="647700" y="2057400"/>
            <a:ext cx="2247900" cy="1571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200" b="0">
                <a:solidFill>
                  <a:srgbClr val="142B3D"/>
                </a:solidFill>
              </a:defRPr>
            </a:pPr>
            <a:r>
              <a:rPr sz="1200" b="0" dirty="0" err="1">
                <a:solidFill>
                  <a:srgbClr val="142B3D"/>
                </a:solidFill>
              </a:rPr>
              <a:t>Entwicklung</a:t>
            </a:r>
            <a:r>
              <a:rPr sz="1200" b="0" dirty="0">
                <a:solidFill>
                  <a:srgbClr val="142B3D"/>
                </a:solidFill>
              </a:rPr>
              <a:t> </a:t>
            </a:r>
            <a:r>
              <a:rPr sz="1200" b="0" dirty="0" err="1">
                <a:solidFill>
                  <a:srgbClr val="142B3D"/>
                </a:solidFill>
              </a:rPr>
              <a:t>aus</a:t>
            </a:r>
            <a:r>
              <a:rPr sz="1200" b="0" dirty="0">
                <a:solidFill>
                  <a:srgbClr val="142B3D"/>
                </a:solidFill>
              </a:rPr>
              <a:t> </a:t>
            </a:r>
            <a:r>
              <a:rPr sz="1200" b="0" dirty="0" err="1">
                <a:solidFill>
                  <a:srgbClr val="142B3D"/>
                </a:solidFill>
              </a:rPr>
              <a:t>Familiensicht</a:t>
            </a:r>
            <a:r>
              <a:rPr lang="de-DE" sz="1200" b="0" dirty="0">
                <a:solidFill>
                  <a:srgbClr val="142B3D"/>
                </a:solidFill>
              </a:rPr>
              <a:t>.</a:t>
            </a:r>
            <a:endParaRPr sz="1200" b="0" dirty="0">
              <a:solidFill>
                <a:srgbClr val="142B3D"/>
              </a:solidFill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200" b="0">
                <a:solidFill>
                  <a:srgbClr val="142B3D"/>
                </a:solidFill>
              </a:defRPr>
            </a:pPr>
            <a:r>
              <a:rPr sz="1200" b="0" dirty="0" err="1">
                <a:solidFill>
                  <a:srgbClr val="142B3D"/>
                </a:solidFill>
              </a:rPr>
              <a:t>Vorhandene</a:t>
            </a:r>
            <a:r>
              <a:rPr sz="1200" b="0" dirty="0">
                <a:solidFill>
                  <a:srgbClr val="142B3D"/>
                </a:solidFill>
              </a:rPr>
              <a:t> </a:t>
            </a:r>
            <a:r>
              <a:rPr sz="1200" b="0" dirty="0" err="1">
                <a:solidFill>
                  <a:srgbClr val="142B3D"/>
                </a:solidFill>
              </a:rPr>
              <a:t>Diagnosen</a:t>
            </a:r>
            <a:r>
              <a:rPr sz="1200" b="0" dirty="0">
                <a:solidFill>
                  <a:srgbClr val="142B3D"/>
                </a:solidFill>
              </a:rPr>
              <a:t> und </a:t>
            </a:r>
            <a:r>
              <a:rPr sz="1200" b="0" dirty="0" err="1">
                <a:solidFill>
                  <a:srgbClr val="142B3D"/>
                </a:solidFill>
              </a:rPr>
              <a:t>Berichte</a:t>
            </a:r>
            <a:r>
              <a:rPr lang="de-DE" sz="1200" b="0" dirty="0">
                <a:solidFill>
                  <a:srgbClr val="142B3D"/>
                </a:solidFill>
              </a:rPr>
              <a:t>.</a:t>
            </a:r>
            <a:endParaRPr sz="1200" b="0" dirty="0">
              <a:solidFill>
                <a:srgbClr val="142B3D"/>
              </a:solidFill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200" b="0">
                <a:solidFill>
                  <a:srgbClr val="142B3D"/>
                </a:solidFill>
              </a:defRPr>
            </a:pPr>
            <a:r>
              <a:rPr sz="1200" b="0" dirty="0" err="1">
                <a:solidFill>
                  <a:srgbClr val="142B3D"/>
                </a:solidFill>
              </a:rPr>
              <a:t>Bisherige</a:t>
            </a:r>
            <a:r>
              <a:rPr sz="1200" b="0" dirty="0">
                <a:solidFill>
                  <a:srgbClr val="142B3D"/>
                </a:solidFill>
              </a:rPr>
              <a:t> </a:t>
            </a:r>
            <a:r>
              <a:rPr sz="1200" b="0" dirty="0" err="1">
                <a:solidFill>
                  <a:srgbClr val="142B3D"/>
                </a:solidFill>
              </a:rPr>
              <a:t>Förderung</a:t>
            </a:r>
            <a:r>
              <a:rPr lang="de-DE" sz="1200" b="0" dirty="0">
                <a:solidFill>
                  <a:srgbClr val="142B3D"/>
                </a:solidFill>
              </a:rPr>
              <a:t>.</a:t>
            </a:r>
            <a:endParaRPr sz="1200" b="0" dirty="0">
              <a:solidFill>
                <a:srgbClr val="142B3D"/>
              </a:solidFill>
            </a:endParaRPr>
          </a:p>
        </p:txBody>
      </p:sp>
      <p:sp>
        <p:nvSpPr>
          <p:cNvPr id="19" name="Abgerundetes Rechteck 18">
            <a:extLst>
              <a:ext uri="{FF2B5EF4-FFF2-40B4-BE49-F238E27FC236}">
                <a16:creationId xmlns:a16="http://schemas.microsoft.com/office/drawing/2014/main" id="{4E51B23D-07D1-C08A-A8EF-AA47B1D16B1D}"/>
              </a:ext>
            </a:extLst>
          </p:cNvPr>
          <p:cNvSpPr>
            <a:spLocks noGrp="1"/>
          </p:cNvSpPr>
          <p:nvPr/>
        </p:nvSpPr>
        <p:spPr>
          <a:xfrm>
            <a:off x="3276600" y="1809750"/>
            <a:ext cx="2590800" cy="1952625"/>
          </a:xfrm>
          <a:prstGeom prst="roundRect">
            <a:avLst>
              <a:gd name="adj" fmla="val 5854"/>
            </a:avLst>
          </a:prstGeom>
          <a:solidFill>
            <a:srgbClr val="EDF8F3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01669AE9-5732-66EF-AA38-AB45698AA5F1}"/>
              </a:ext>
            </a:extLst>
          </p:cNvPr>
          <p:cNvSpPr>
            <a:spLocks noGrp="1"/>
          </p:cNvSpPr>
          <p:nvPr/>
        </p:nvSpPr>
        <p:spPr>
          <a:xfrm>
            <a:off x="3448049" y="2057400"/>
            <a:ext cx="2378463" cy="1571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200" b="0">
                <a:solidFill>
                  <a:srgbClr val="142B3D"/>
                </a:solidFill>
              </a:defRPr>
            </a:pPr>
            <a:r>
              <a:rPr sz="1200" b="0" dirty="0" err="1">
                <a:solidFill>
                  <a:srgbClr val="142B3D"/>
                </a:solidFill>
              </a:rPr>
              <a:t>Langzeitbeobachtung</a:t>
            </a:r>
            <a:r>
              <a:rPr lang="de-DE" sz="1200" b="0" dirty="0">
                <a:solidFill>
                  <a:srgbClr val="142B3D"/>
                </a:solidFill>
              </a:rPr>
              <a:t>.</a:t>
            </a:r>
            <a:endParaRPr sz="1200" b="0" dirty="0">
              <a:solidFill>
                <a:srgbClr val="142B3D"/>
              </a:solidFill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200" b="0">
                <a:solidFill>
                  <a:srgbClr val="142B3D"/>
                </a:solidFill>
              </a:defRPr>
            </a:pPr>
            <a:r>
              <a:rPr sz="1200" b="0" dirty="0">
                <a:solidFill>
                  <a:srgbClr val="142B3D"/>
                </a:solidFill>
              </a:rPr>
              <a:t>Kommunikation und </a:t>
            </a:r>
            <a:r>
              <a:rPr sz="1200" b="0" dirty="0" err="1">
                <a:solidFill>
                  <a:srgbClr val="142B3D"/>
                </a:solidFill>
              </a:rPr>
              <a:t>Teilhabe</a:t>
            </a:r>
            <a:r>
              <a:rPr lang="de-DE" sz="1200" b="0" dirty="0">
                <a:solidFill>
                  <a:srgbClr val="142B3D"/>
                </a:solidFill>
              </a:rPr>
              <a:t>.</a:t>
            </a:r>
            <a:endParaRPr sz="1200" b="0" dirty="0">
              <a:solidFill>
                <a:srgbClr val="142B3D"/>
              </a:solidFill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200" b="0">
                <a:solidFill>
                  <a:srgbClr val="142B3D"/>
                </a:solidFill>
              </a:defRPr>
            </a:pPr>
            <a:r>
              <a:rPr sz="1100" b="0" dirty="0" err="1">
                <a:solidFill>
                  <a:srgbClr val="142B3D"/>
                </a:solidFill>
              </a:rPr>
              <a:t>Konkrete</a:t>
            </a:r>
            <a:r>
              <a:rPr sz="1100" b="0" dirty="0">
                <a:solidFill>
                  <a:srgbClr val="142B3D"/>
                </a:solidFill>
              </a:rPr>
              <a:t> </a:t>
            </a:r>
            <a:r>
              <a:rPr sz="1100" b="0" dirty="0" err="1">
                <a:solidFill>
                  <a:srgbClr val="142B3D"/>
                </a:solidFill>
              </a:rPr>
              <a:t>Beispiele</a:t>
            </a:r>
            <a:r>
              <a:rPr sz="1100" b="0" dirty="0">
                <a:solidFill>
                  <a:srgbClr val="142B3D"/>
                </a:solidFill>
              </a:rPr>
              <a:t> </a:t>
            </a:r>
            <a:r>
              <a:rPr sz="1100" b="0" dirty="0" err="1">
                <a:solidFill>
                  <a:srgbClr val="142B3D"/>
                </a:solidFill>
              </a:rPr>
              <a:t>aus</a:t>
            </a:r>
            <a:r>
              <a:rPr sz="1100" b="0" dirty="0">
                <a:solidFill>
                  <a:srgbClr val="142B3D"/>
                </a:solidFill>
              </a:rPr>
              <a:t> dem </a:t>
            </a:r>
            <a:r>
              <a:rPr sz="1100" b="0" dirty="0" err="1">
                <a:solidFill>
                  <a:srgbClr val="142B3D"/>
                </a:solidFill>
              </a:rPr>
              <a:t>Alltag</a:t>
            </a:r>
            <a:r>
              <a:rPr lang="de-DE" sz="1100" b="0" dirty="0">
                <a:solidFill>
                  <a:srgbClr val="142B3D"/>
                </a:solidFill>
              </a:rPr>
              <a:t>.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200" b="0">
                <a:solidFill>
                  <a:srgbClr val="142B3D"/>
                </a:solidFill>
              </a:defRPr>
            </a:pPr>
            <a:r>
              <a:rPr lang="de-DE" sz="1100" dirty="0">
                <a:solidFill>
                  <a:srgbClr val="142B3D"/>
                </a:solidFill>
              </a:rPr>
              <a:t>In Kita-Fragebogen dokumentieren.</a:t>
            </a:r>
            <a:endParaRPr sz="1100" b="0" dirty="0">
              <a:solidFill>
                <a:srgbClr val="142B3D"/>
              </a:solidFill>
            </a:endParaRPr>
          </a:p>
        </p:txBody>
      </p:sp>
      <p:sp>
        <p:nvSpPr>
          <p:cNvPr id="21" name="Abgerundetes Rechteck 20">
            <a:extLst>
              <a:ext uri="{FF2B5EF4-FFF2-40B4-BE49-F238E27FC236}">
                <a16:creationId xmlns:a16="http://schemas.microsoft.com/office/drawing/2014/main" id="{53EDF8FB-B14A-8166-48E9-E49B97D76FFF}"/>
              </a:ext>
            </a:extLst>
          </p:cNvPr>
          <p:cNvSpPr>
            <a:spLocks noGrp="1"/>
          </p:cNvSpPr>
          <p:nvPr/>
        </p:nvSpPr>
        <p:spPr>
          <a:xfrm>
            <a:off x="6076950" y="1809750"/>
            <a:ext cx="2590800" cy="1952625"/>
          </a:xfrm>
          <a:prstGeom prst="roundRect">
            <a:avLst>
              <a:gd name="adj" fmla="val 5854"/>
            </a:avLst>
          </a:prstGeom>
          <a:solidFill>
            <a:srgbClr val="EDF8F3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2926FDDF-4199-E6E8-4221-CC7A4B97F984}"/>
              </a:ext>
            </a:extLst>
          </p:cNvPr>
          <p:cNvSpPr>
            <a:spLocks noGrp="1"/>
          </p:cNvSpPr>
          <p:nvPr/>
        </p:nvSpPr>
        <p:spPr>
          <a:xfrm>
            <a:off x="6248400" y="2057400"/>
            <a:ext cx="2247900" cy="1571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200" b="0">
                <a:solidFill>
                  <a:srgbClr val="142B3D"/>
                </a:solidFill>
              </a:defRPr>
            </a:pPr>
            <a:r>
              <a:rPr sz="1200" b="0" dirty="0" err="1">
                <a:solidFill>
                  <a:srgbClr val="142B3D"/>
                </a:solidFill>
              </a:rPr>
              <a:t>Angaben</a:t>
            </a:r>
            <a:r>
              <a:rPr sz="1200" b="0" dirty="0">
                <a:solidFill>
                  <a:srgbClr val="142B3D"/>
                </a:solidFill>
              </a:rPr>
              <a:t> </a:t>
            </a:r>
            <a:r>
              <a:rPr sz="1200" b="0" dirty="0" err="1">
                <a:solidFill>
                  <a:srgbClr val="142B3D"/>
                </a:solidFill>
              </a:rPr>
              <a:t>mit</a:t>
            </a:r>
            <a:r>
              <a:rPr sz="1200" b="0" dirty="0">
                <a:solidFill>
                  <a:srgbClr val="142B3D"/>
                </a:solidFill>
              </a:rPr>
              <a:t> Blick auf </a:t>
            </a:r>
            <a:r>
              <a:rPr sz="1200" b="0" dirty="0" err="1">
                <a:solidFill>
                  <a:srgbClr val="142B3D"/>
                </a:solidFill>
              </a:rPr>
              <a:t>Schulstart</a:t>
            </a:r>
            <a:r>
              <a:rPr sz="1200" b="0" dirty="0">
                <a:solidFill>
                  <a:srgbClr val="142B3D"/>
                </a:solidFill>
              </a:rPr>
              <a:t> </a:t>
            </a:r>
            <a:r>
              <a:rPr sz="1200" b="0" dirty="0" err="1">
                <a:solidFill>
                  <a:srgbClr val="142B3D"/>
                </a:solidFill>
              </a:rPr>
              <a:t>einordnen</a:t>
            </a:r>
            <a:r>
              <a:rPr lang="de-DE" sz="1200" b="0" dirty="0">
                <a:solidFill>
                  <a:srgbClr val="142B3D"/>
                </a:solidFill>
              </a:rPr>
              <a:t>.</a:t>
            </a:r>
            <a:endParaRPr sz="1200" b="0" dirty="0">
              <a:solidFill>
                <a:srgbClr val="142B3D"/>
              </a:solidFill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200" b="0">
                <a:solidFill>
                  <a:srgbClr val="142B3D"/>
                </a:solidFill>
              </a:defRPr>
            </a:pPr>
            <a:r>
              <a:rPr sz="1200" b="0" dirty="0" err="1">
                <a:solidFill>
                  <a:srgbClr val="142B3D"/>
                </a:solidFill>
              </a:rPr>
              <a:t>Beratungsbedarf</a:t>
            </a:r>
            <a:r>
              <a:rPr sz="1200" b="0" dirty="0">
                <a:solidFill>
                  <a:srgbClr val="142B3D"/>
                </a:solidFill>
              </a:rPr>
              <a:t> </a:t>
            </a:r>
            <a:r>
              <a:rPr sz="1200" b="0" dirty="0" err="1">
                <a:solidFill>
                  <a:srgbClr val="142B3D"/>
                </a:solidFill>
              </a:rPr>
              <a:t>erkennen</a:t>
            </a:r>
            <a:r>
              <a:rPr lang="de-DE" sz="1200" b="0" dirty="0">
                <a:solidFill>
                  <a:srgbClr val="142B3D"/>
                </a:solidFill>
              </a:rPr>
              <a:t>.</a:t>
            </a:r>
          </a:p>
          <a:p>
            <a:pPr>
              <a:lnSpc>
                <a:spcPct val="150000"/>
              </a:lnSpc>
              <a:defRPr sz="1200" b="0">
                <a:solidFill>
                  <a:srgbClr val="142B3D"/>
                </a:solidFill>
              </a:defRPr>
            </a:pPr>
            <a:endParaRPr sz="1200" b="0" dirty="0">
              <a:solidFill>
                <a:srgbClr val="142B3D"/>
              </a:solidFill>
            </a:endParaRPr>
          </a:p>
        </p:txBody>
      </p:sp>
      <p:sp>
        <p:nvSpPr>
          <p:cNvPr id="23" name="Abgerundetes Rechteck 22">
            <a:extLst>
              <a:ext uri="{FF2B5EF4-FFF2-40B4-BE49-F238E27FC236}">
                <a16:creationId xmlns:a16="http://schemas.microsoft.com/office/drawing/2014/main" id="{C9211762-7A40-AC91-A537-7D7EA389DEA0}"/>
              </a:ext>
            </a:extLst>
          </p:cNvPr>
          <p:cNvSpPr>
            <a:spLocks noGrp="1"/>
          </p:cNvSpPr>
          <p:nvPr/>
        </p:nvSpPr>
        <p:spPr>
          <a:xfrm>
            <a:off x="762000" y="4095750"/>
            <a:ext cx="7620000" cy="476250"/>
          </a:xfrm>
          <a:prstGeom prst="roundRect">
            <a:avLst>
              <a:gd name="adj" fmla="val 24000"/>
            </a:avLst>
          </a:prstGeom>
          <a:solidFill>
            <a:srgbClr val="EDF8F3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C9EEFA15-1675-E2D1-6641-E370CAB487DD}"/>
              </a:ext>
            </a:extLst>
          </p:cNvPr>
          <p:cNvSpPr>
            <a:spLocks noGrp="1"/>
          </p:cNvSpPr>
          <p:nvPr/>
        </p:nvSpPr>
        <p:spPr>
          <a:xfrm>
            <a:off x="933450" y="4210050"/>
            <a:ext cx="72771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75" b="1">
                <a:solidFill>
                  <a:srgbClr val="2F725E"/>
                </a:solidFill>
              </a:defRPr>
            </a:pPr>
            <a:r>
              <a:rPr sz="1275" b="1" dirty="0">
                <a:solidFill>
                  <a:srgbClr val="2F725E"/>
                </a:solidFill>
              </a:rPr>
              <a:t>Die </a:t>
            </a:r>
            <a:r>
              <a:rPr sz="1275" b="1" dirty="0" err="1">
                <a:solidFill>
                  <a:srgbClr val="2F725E"/>
                </a:solidFill>
              </a:rPr>
              <a:t>Schulanmeldung</a:t>
            </a:r>
            <a:r>
              <a:rPr sz="1275" b="1" dirty="0">
                <a:solidFill>
                  <a:srgbClr val="2F725E"/>
                </a:solidFill>
              </a:rPr>
              <a:t> </a:t>
            </a:r>
            <a:r>
              <a:rPr sz="1275" b="1" dirty="0" err="1">
                <a:solidFill>
                  <a:srgbClr val="2F725E"/>
                </a:solidFill>
              </a:rPr>
              <a:t>ist</a:t>
            </a:r>
            <a:r>
              <a:rPr sz="1275" b="1" dirty="0">
                <a:solidFill>
                  <a:srgbClr val="2F725E"/>
                </a:solidFill>
              </a:rPr>
              <a:t> nicht </a:t>
            </a:r>
            <a:r>
              <a:rPr sz="1275" b="1" dirty="0" err="1">
                <a:solidFill>
                  <a:srgbClr val="2F725E"/>
                </a:solidFill>
              </a:rPr>
              <a:t>nur</a:t>
            </a:r>
            <a:r>
              <a:rPr sz="1275" b="1" dirty="0">
                <a:solidFill>
                  <a:srgbClr val="2F725E"/>
                </a:solidFill>
              </a:rPr>
              <a:t> </a:t>
            </a:r>
            <a:r>
              <a:rPr sz="1275" b="1" dirty="0" err="1">
                <a:solidFill>
                  <a:srgbClr val="2F725E"/>
                </a:solidFill>
              </a:rPr>
              <a:t>ein</a:t>
            </a:r>
            <a:r>
              <a:rPr sz="1275" b="1" dirty="0">
                <a:solidFill>
                  <a:srgbClr val="2F725E"/>
                </a:solidFill>
              </a:rPr>
              <a:t> </a:t>
            </a:r>
            <a:r>
              <a:rPr sz="1275" b="1" dirty="0" err="1">
                <a:solidFill>
                  <a:srgbClr val="2F725E"/>
                </a:solidFill>
              </a:rPr>
              <a:t>formaler</a:t>
            </a:r>
            <a:r>
              <a:rPr sz="1275" b="1" dirty="0">
                <a:solidFill>
                  <a:srgbClr val="2F725E"/>
                </a:solidFill>
              </a:rPr>
              <a:t> Termin, </a:t>
            </a:r>
            <a:r>
              <a:rPr sz="1275" b="1" dirty="0" err="1">
                <a:solidFill>
                  <a:srgbClr val="2F725E"/>
                </a:solidFill>
              </a:rPr>
              <a:t>sondern</a:t>
            </a:r>
            <a:r>
              <a:rPr sz="1275" b="1" dirty="0">
                <a:solidFill>
                  <a:srgbClr val="2F725E"/>
                </a:solidFill>
              </a:rPr>
              <a:t> der </a:t>
            </a:r>
            <a:r>
              <a:rPr sz="1275" b="1" dirty="0" err="1">
                <a:solidFill>
                  <a:srgbClr val="2F725E"/>
                </a:solidFill>
              </a:rPr>
              <a:t>erste</a:t>
            </a:r>
            <a:r>
              <a:rPr sz="1275" b="1" dirty="0">
                <a:solidFill>
                  <a:srgbClr val="2F725E"/>
                </a:solidFill>
              </a:rPr>
              <a:t> </a:t>
            </a:r>
            <a:r>
              <a:rPr sz="1275" b="1" dirty="0" err="1">
                <a:solidFill>
                  <a:srgbClr val="2F725E"/>
                </a:solidFill>
              </a:rPr>
              <a:t>verbindliche</a:t>
            </a:r>
            <a:r>
              <a:rPr sz="1275" b="1" dirty="0">
                <a:solidFill>
                  <a:srgbClr val="2F725E"/>
                </a:solidFill>
              </a:rPr>
              <a:t> </a:t>
            </a:r>
            <a:r>
              <a:rPr sz="1275" b="1" dirty="0" err="1">
                <a:solidFill>
                  <a:srgbClr val="2F725E"/>
                </a:solidFill>
              </a:rPr>
              <a:t>Übergabepunkt</a:t>
            </a:r>
            <a:r>
              <a:rPr sz="1275" b="1" dirty="0">
                <a:solidFill>
                  <a:srgbClr val="2F725E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092961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Grafik 34">
            <a:extLst>
              <a:ext uri="{FF2B5EF4-FFF2-40B4-BE49-F238E27FC236}">
                <a16:creationId xmlns:a16="http://schemas.microsoft.com/office/drawing/2014/main" id="{5EFC2838-C07E-0385-8124-B1E175E4CD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3276" y="1312407"/>
            <a:ext cx="1221096" cy="1728000"/>
          </a:xfrm>
          <a:prstGeom prst="rect">
            <a:avLst/>
          </a:prstGeom>
          <a:ln w="9525">
            <a:solidFill>
              <a:srgbClr val="D6D6D6"/>
            </a:solidFill>
          </a:ln>
          <a:effectLst/>
        </p:spPr>
      </p:pic>
      <p:pic>
        <p:nvPicPr>
          <p:cNvPr id="33" name="Grafik 32">
            <a:extLst>
              <a:ext uri="{FF2B5EF4-FFF2-40B4-BE49-F238E27FC236}">
                <a16:creationId xmlns:a16="http://schemas.microsoft.com/office/drawing/2014/main" id="{2B96CCFA-152F-061B-C581-CB140555C1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4180" y="1312407"/>
            <a:ext cx="1221096" cy="1728000"/>
          </a:xfrm>
          <a:prstGeom prst="rect">
            <a:avLst/>
          </a:prstGeom>
          <a:ln w="9525">
            <a:solidFill>
              <a:srgbClr val="D6D6D6"/>
            </a:solidFill>
          </a:ln>
          <a:effectLst/>
        </p:spPr>
      </p:pic>
      <p:pic>
        <p:nvPicPr>
          <p:cNvPr id="34" name="Grafik 33">
            <a:extLst>
              <a:ext uri="{FF2B5EF4-FFF2-40B4-BE49-F238E27FC236}">
                <a16:creationId xmlns:a16="http://schemas.microsoft.com/office/drawing/2014/main" id="{CE3EAC61-1380-DE28-38A9-3F2EA7C929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58728" y="1312407"/>
            <a:ext cx="1221096" cy="1728000"/>
          </a:xfrm>
          <a:prstGeom prst="rect">
            <a:avLst/>
          </a:prstGeom>
          <a:ln w="9525">
            <a:solidFill>
              <a:srgbClr val="D6D6D6"/>
            </a:solidFill>
          </a:ln>
          <a:effectLst/>
        </p:spPr>
      </p:pic>
      <p:sp>
        <p:nvSpPr>
          <p:cNvPr id="16" name="Rechteck 15">
            <a:extLst>
              <a:ext uri="{FF2B5EF4-FFF2-40B4-BE49-F238E27FC236}">
                <a16:creationId xmlns:a16="http://schemas.microsoft.com/office/drawing/2014/main" id="{08DCAF55-4583-4E02-8A97-837659DE35DF}"/>
              </a:ext>
            </a:extLst>
          </p:cNvPr>
          <p:cNvSpPr>
            <a:spLocks noGrp="1"/>
          </p:cNvSpPr>
          <p:nvPr/>
        </p:nvSpPr>
        <p:spPr>
          <a:xfrm>
            <a:off x="476250" y="323850"/>
            <a:ext cx="671512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>
                <a:solidFill>
                  <a:srgbClr val="142B3D"/>
                </a:solidFill>
              </a:defRPr>
            </a:pPr>
            <a:r>
              <a:rPr sz="2100" b="1" dirty="0">
                <a:solidFill>
                  <a:srgbClr val="142B3D"/>
                </a:solidFill>
              </a:rPr>
              <a:t>Kita-</a:t>
            </a:r>
            <a:r>
              <a:rPr sz="2100" b="1" dirty="0" err="1">
                <a:solidFill>
                  <a:srgbClr val="142B3D"/>
                </a:solidFill>
              </a:rPr>
              <a:t>Fragebogen</a:t>
            </a:r>
            <a:r>
              <a:rPr sz="2100" b="1" dirty="0">
                <a:solidFill>
                  <a:srgbClr val="142B3D"/>
                </a:solidFill>
              </a:rPr>
              <a:t> 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95C2B9BD-136B-4A23-862D-462F9CCB3370}"/>
              </a:ext>
            </a:extLst>
          </p:cNvPr>
          <p:cNvSpPr>
            <a:spLocks noGrp="1"/>
          </p:cNvSpPr>
          <p:nvPr/>
        </p:nvSpPr>
        <p:spPr>
          <a:xfrm>
            <a:off x="476250" y="1038225"/>
            <a:ext cx="895350" cy="47625"/>
          </a:xfrm>
          <a:prstGeom prst="rect">
            <a:avLst/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4C1DE5FC-5BF8-A829-52E2-3767CBB1C49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9689" t="7592" r="47284" b="64815"/>
          <a:stretch>
            <a:fillRect/>
          </a:stretch>
        </p:blipFill>
        <p:spPr>
          <a:xfrm>
            <a:off x="8198040" y="142875"/>
            <a:ext cx="678952" cy="802709"/>
          </a:xfrm>
          <a:prstGeom prst="rect">
            <a:avLst/>
          </a:prstGeom>
        </p:spPr>
      </p:pic>
      <p:pic>
        <p:nvPicPr>
          <p:cNvPr id="36" name="Grafik 35">
            <a:extLst>
              <a:ext uri="{FF2B5EF4-FFF2-40B4-BE49-F238E27FC236}">
                <a16:creationId xmlns:a16="http://schemas.microsoft.com/office/drawing/2014/main" id="{DC8CD797-40C1-6D09-C5AD-6798CA446BB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91583" y="3217876"/>
            <a:ext cx="1221096" cy="1728000"/>
          </a:xfrm>
          <a:prstGeom prst="rect">
            <a:avLst/>
          </a:prstGeom>
          <a:ln w="9525">
            <a:solidFill>
              <a:srgbClr val="D6D6D6"/>
            </a:solidFill>
          </a:ln>
        </p:spPr>
      </p:pic>
      <p:pic>
        <p:nvPicPr>
          <p:cNvPr id="37" name="Grafik 36">
            <a:extLst>
              <a:ext uri="{FF2B5EF4-FFF2-40B4-BE49-F238E27FC236}">
                <a16:creationId xmlns:a16="http://schemas.microsoft.com/office/drawing/2014/main" id="{6E41AB76-FCB1-5E68-66DA-8A1BD9A990A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25785" y="3217876"/>
            <a:ext cx="1221096" cy="1728000"/>
          </a:xfrm>
          <a:prstGeom prst="rect">
            <a:avLst/>
          </a:prstGeom>
          <a:ln>
            <a:solidFill>
              <a:srgbClr val="D6D6D6"/>
            </a:solidFill>
          </a:ln>
        </p:spPr>
      </p:pic>
      <p:pic>
        <p:nvPicPr>
          <p:cNvPr id="38" name="Grafik 37">
            <a:extLst>
              <a:ext uri="{FF2B5EF4-FFF2-40B4-BE49-F238E27FC236}">
                <a16:creationId xmlns:a16="http://schemas.microsoft.com/office/drawing/2014/main" id="{F5FA12C4-E4E6-DA2A-56D5-2FB704FB958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72728" y="3217876"/>
            <a:ext cx="1221096" cy="1728000"/>
          </a:xfrm>
          <a:prstGeom prst="rect">
            <a:avLst/>
          </a:prstGeom>
          <a:ln w="9525">
            <a:solidFill>
              <a:srgbClr val="D6D6D6"/>
            </a:solidFill>
          </a:ln>
        </p:spPr>
      </p:pic>
    </p:spTree>
    <p:extLst>
      <p:ext uri="{BB962C8B-B14F-4D97-AF65-F5344CB8AC3E}">
        <p14:creationId xmlns:p14="http://schemas.microsoft.com/office/powerpoint/2010/main" val="2567002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hteck 18">
            <a:extLst>
              <a:ext uri="{FF2B5EF4-FFF2-40B4-BE49-F238E27FC236}">
                <a16:creationId xmlns:a16="http://schemas.microsoft.com/office/drawing/2014/main" id="{BC30CD4F-D74A-4C64-BE59-0DC30F45CDD7}"/>
              </a:ext>
            </a:extLst>
          </p:cNvPr>
          <p:cNvSpPr>
            <a:spLocks noGrp="1"/>
          </p:cNvSpPr>
          <p:nvPr/>
        </p:nvSpPr>
        <p:spPr>
          <a:xfrm>
            <a:off x="-1095375" y="851783"/>
            <a:ext cx="7810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325" b="1">
                <a:solidFill>
                  <a:srgbClr val="142B3D"/>
                </a:solidFill>
              </a:defRPr>
            </a:pPr>
            <a:endParaRPr sz="2325" b="1" dirty="0">
              <a:solidFill>
                <a:srgbClr val="142B3D"/>
              </a:solidFill>
            </a:endParaRP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F92CA3BB-DC9D-4257-899D-B7ACDAAC3F64}"/>
              </a:ext>
            </a:extLst>
          </p:cNvPr>
          <p:cNvSpPr>
            <a:spLocks noGrp="1"/>
          </p:cNvSpPr>
          <p:nvPr/>
        </p:nvSpPr>
        <p:spPr>
          <a:xfrm>
            <a:off x="495300" y="1066800"/>
            <a:ext cx="895350" cy="47625"/>
          </a:xfrm>
          <a:prstGeom prst="rect">
            <a:avLst/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CBBB2C15-A99D-4165-AF30-0ADB419779B2}"/>
              </a:ext>
            </a:extLst>
          </p:cNvPr>
          <p:cNvSpPr>
            <a:spLocks noGrp="1"/>
          </p:cNvSpPr>
          <p:nvPr/>
        </p:nvSpPr>
        <p:spPr>
          <a:xfrm>
            <a:off x="738254" y="1394708"/>
            <a:ext cx="3048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1">
                <a:solidFill>
                  <a:srgbClr val="2F725E"/>
                </a:solidFill>
              </a:defRPr>
            </a:pPr>
            <a:r>
              <a:rPr sz="1350" b="1" dirty="0" err="1">
                <a:solidFill>
                  <a:srgbClr val="2F725E"/>
                </a:solidFill>
              </a:rPr>
              <a:t>Erfasst</a:t>
            </a:r>
            <a:r>
              <a:rPr sz="1350" b="1" dirty="0">
                <a:solidFill>
                  <a:srgbClr val="2F725E"/>
                </a:solidFill>
              </a:rPr>
              <a:t> </a:t>
            </a:r>
            <a:r>
              <a:rPr sz="1350" b="1" dirty="0" err="1">
                <a:solidFill>
                  <a:srgbClr val="2F725E"/>
                </a:solidFill>
              </a:rPr>
              <a:t>werden</a:t>
            </a:r>
            <a:r>
              <a:rPr sz="1350" b="1" dirty="0">
                <a:solidFill>
                  <a:srgbClr val="2F725E"/>
                </a:solidFill>
              </a:rPr>
              <a:t> </a:t>
            </a:r>
            <a:r>
              <a:rPr sz="1350" b="1" dirty="0" err="1">
                <a:solidFill>
                  <a:srgbClr val="2F725E"/>
                </a:solidFill>
              </a:rPr>
              <a:t>unter</a:t>
            </a:r>
            <a:r>
              <a:rPr sz="1350" b="1" dirty="0">
                <a:solidFill>
                  <a:srgbClr val="2F725E"/>
                </a:solidFill>
              </a:rPr>
              <a:t> </a:t>
            </a:r>
            <a:r>
              <a:rPr sz="1350" b="1" dirty="0" err="1">
                <a:solidFill>
                  <a:srgbClr val="2F725E"/>
                </a:solidFill>
              </a:rPr>
              <a:t>anderem</a:t>
            </a:r>
            <a:r>
              <a:rPr sz="1350" b="1" dirty="0">
                <a:solidFill>
                  <a:srgbClr val="2F725E"/>
                </a:solidFill>
              </a:rPr>
              <a:t>:</a:t>
            </a:r>
          </a:p>
        </p:txBody>
      </p:sp>
      <p:sp>
        <p:nvSpPr>
          <p:cNvPr id="6" name="Abgerundetes Rechteck 5">
            <a:extLst>
              <a:ext uri="{FF2B5EF4-FFF2-40B4-BE49-F238E27FC236}">
                <a16:creationId xmlns:a16="http://schemas.microsoft.com/office/drawing/2014/main" id="{94BE7747-6029-4D46-99EA-0A01B80B342B}"/>
              </a:ext>
            </a:extLst>
          </p:cNvPr>
          <p:cNvSpPr>
            <a:spLocks noGrp="1"/>
          </p:cNvSpPr>
          <p:nvPr/>
        </p:nvSpPr>
        <p:spPr>
          <a:xfrm>
            <a:off x="738254" y="1823333"/>
            <a:ext cx="133350" cy="133350"/>
          </a:xfrm>
          <a:prstGeom prst="roundRect">
            <a:avLst>
              <a:gd name="adj" fmla="val 50000"/>
            </a:avLst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4FB5C7FA-54DE-4306-8902-801EE77AFAB3}"/>
              </a:ext>
            </a:extLst>
          </p:cNvPr>
          <p:cNvSpPr>
            <a:spLocks noGrp="1"/>
          </p:cNvSpPr>
          <p:nvPr/>
        </p:nvSpPr>
        <p:spPr>
          <a:xfrm>
            <a:off x="1004954" y="1775708"/>
            <a:ext cx="26860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142B3D"/>
                </a:solidFill>
              </a:defRPr>
            </a:pPr>
            <a:r>
              <a:rPr sz="1125" b="0" dirty="0" err="1">
                <a:solidFill>
                  <a:srgbClr val="142B3D"/>
                </a:solidFill>
              </a:rPr>
              <a:t>Selbstkompetenz</a:t>
            </a:r>
            <a:endParaRPr sz="1125" b="0" dirty="0">
              <a:solidFill>
                <a:srgbClr val="142B3D"/>
              </a:solidFill>
            </a:endParaRPr>
          </a:p>
        </p:txBody>
      </p:sp>
      <p:sp>
        <p:nvSpPr>
          <p:cNvPr id="8" name="Abgerundetes Rechteck 7">
            <a:extLst>
              <a:ext uri="{FF2B5EF4-FFF2-40B4-BE49-F238E27FC236}">
                <a16:creationId xmlns:a16="http://schemas.microsoft.com/office/drawing/2014/main" id="{B867844E-AE88-46C0-B71B-B12364D2F87C}"/>
              </a:ext>
            </a:extLst>
          </p:cNvPr>
          <p:cNvSpPr>
            <a:spLocks noGrp="1"/>
          </p:cNvSpPr>
          <p:nvPr/>
        </p:nvSpPr>
        <p:spPr>
          <a:xfrm>
            <a:off x="738254" y="2232908"/>
            <a:ext cx="133350" cy="133350"/>
          </a:xfrm>
          <a:prstGeom prst="roundRect">
            <a:avLst>
              <a:gd name="adj" fmla="val 50000"/>
            </a:avLst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CB056F56-131A-460F-8146-C2F133764610}"/>
              </a:ext>
            </a:extLst>
          </p:cNvPr>
          <p:cNvSpPr>
            <a:spLocks noGrp="1"/>
          </p:cNvSpPr>
          <p:nvPr/>
        </p:nvSpPr>
        <p:spPr>
          <a:xfrm>
            <a:off x="1004954" y="2185283"/>
            <a:ext cx="26860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142B3D"/>
                </a:solidFill>
              </a:defRPr>
            </a:pPr>
            <a:r>
              <a:rPr sz="1125" b="0">
                <a:solidFill>
                  <a:srgbClr val="142B3D"/>
                </a:solidFill>
              </a:rPr>
              <a:t>Sozial-emotionale Entwicklung</a:t>
            </a:r>
          </a:p>
        </p:txBody>
      </p:sp>
      <p:sp>
        <p:nvSpPr>
          <p:cNvPr id="10" name="Abgerundetes Rechteck 9">
            <a:extLst>
              <a:ext uri="{FF2B5EF4-FFF2-40B4-BE49-F238E27FC236}">
                <a16:creationId xmlns:a16="http://schemas.microsoft.com/office/drawing/2014/main" id="{ED6DA98B-F881-4C52-9888-5E69BC8369D5}"/>
              </a:ext>
            </a:extLst>
          </p:cNvPr>
          <p:cNvSpPr>
            <a:spLocks noGrp="1"/>
          </p:cNvSpPr>
          <p:nvPr/>
        </p:nvSpPr>
        <p:spPr>
          <a:xfrm>
            <a:off x="738254" y="2642483"/>
            <a:ext cx="133350" cy="133350"/>
          </a:xfrm>
          <a:prstGeom prst="roundRect">
            <a:avLst>
              <a:gd name="adj" fmla="val 50000"/>
            </a:avLst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F55507C7-6019-4115-B730-BD24FE44FE9A}"/>
              </a:ext>
            </a:extLst>
          </p:cNvPr>
          <p:cNvSpPr>
            <a:spLocks noGrp="1"/>
          </p:cNvSpPr>
          <p:nvPr/>
        </p:nvSpPr>
        <p:spPr>
          <a:xfrm>
            <a:off x="1004954" y="2594858"/>
            <a:ext cx="26860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142B3D"/>
                </a:solidFill>
              </a:defRPr>
            </a:pPr>
            <a:r>
              <a:rPr sz="1125" b="0">
                <a:solidFill>
                  <a:srgbClr val="142B3D"/>
                </a:solidFill>
              </a:rPr>
              <a:t>Motorik</a:t>
            </a:r>
          </a:p>
        </p:txBody>
      </p:sp>
      <p:sp>
        <p:nvSpPr>
          <p:cNvPr id="12" name="Abgerundetes Rechteck 11">
            <a:extLst>
              <a:ext uri="{FF2B5EF4-FFF2-40B4-BE49-F238E27FC236}">
                <a16:creationId xmlns:a16="http://schemas.microsoft.com/office/drawing/2014/main" id="{FF897DEE-86B8-40CE-8C9D-B283D294C964}"/>
              </a:ext>
            </a:extLst>
          </p:cNvPr>
          <p:cNvSpPr>
            <a:spLocks noGrp="1"/>
          </p:cNvSpPr>
          <p:nvPr/>
        </p:nvSpPr>
        <p:spPr>
          <a:xfrm>
            <a:off x="738254" y="3052058"/>
            <a:ext cx="133350" cy="133350"/>
          </a:xfrm>
          <a:prstGeom prst="roundRect">
            <a:avLst>
              <a:gd name="adj" fmla="val 50000"/>
            </a:avLst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7E3DF405-A3BA-42C7-980F-DAB8EF0891D0}"/>
              </a:ext>
            </a:extLst>
          </p:cNvPr>
          <p:cNvSpPr>
            <a:spLocks noGrp="1"/>
          </p:cNvSpPr>
          <p:nvPr/>
        </p:nvSpPr>
        <p:spPr>
          <a:xfrm>
            <a:off x="1004954" y="3004433"/>
            <a:ext cx="26860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142B3D"/>
                </a:solidFill>
              </a:defRPr>
            </a:pPr>
            <a:r>
              <a:rPr sz="1125" b="0">
                <a:solidFill>
                  <a:srgbClr val="142B3D"/>
                </a:solidFill>
              </a:rPr>
              <a:t>Lernmethodische Kompetenzen</a:t>
            </a:r>
          </a:p>
        </p:txBody>
      </p:sp>
      <p:sp>
        <p:nvSpPr>
          <p:cNvPr id="14" name="Abgerundetes Rechteck 13">
            <a:extLst>
              <a:ext uri="{FF2B5EF4-FFF2-40B4-BE49-F238E27FC236}">
                <a16:creationId xmlns:a16="http://schemas.microsoft.com/office/drawing/2014/main" id="{FE342BE9-AFD4-447B-B7E4-AB3563F4A4B3}"/>
              </a:ext>
            </a:extLst>
          </p:cNvPr>
          <p:cNvSpPr>
            <a:spLocks noGrp="1"/>
          </p:cNvSpPr>
          <p:nvPr/>
        </p:nvSpPr>
        <p:spPr>
          <a:xfrm>
            <a:off x="738254" y="3461633"/>
            <a:ext cx="133350" cy="133350"/>
          </a:xfrm>
          <a:prstGeom prst="roundRect">
            <a:avLst>
              <a:gd name="adj" fmla="val 50000"/>
            </a:avLst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05D51A79-E189-476B-8436-D36818D672E1}"/>
              </a:ext>
            </a:extLst>
          </p:cNvPr>
          <p:cNvSpPr>
            <a:spLocks noGrp="1"/>
          </p:cNvSpPr>
          <p:nvPr/>
        </p:nvSpPr>
        <p:spPr>
          <a:xfrm>
            <a:off x="1004954" y="3414008"/>
            <a:ext cx="26860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142B3D"/>
                </a:solidFill>
              </a:defRPr>
            </a:pPr>
            <a:r>
              <a:rPr sz="1125" b="0">
                <a:solidFill>
                  <a:srgbClr val="142B3D"/>
                </a:solidFill>
              </a:rPr>
              <a:t>Schulische Vorläuferfähigkeiten</a:t>
            </a:r>
          </a:p>
        </p:txBody>
      </p:sp>
      <p:sp>
        <p:nvSpPr>
          <p:cNvPr id="16" name="Abgerundetes Rechteck 15">
            <a:extLst>
              <a:ext uri="{FF2B5EF4-FFF2-40B4-BE49-F238E27FC236}">
                <a16:creationId xmlns:a16="http://schemas.microsoft.com/office/drawing/2014/main" id="{15DF1CA6-F0B5-4E3A-BA7C-4F2C1791D3AA}"/>
              </a:ext>
            </a:extLst>
          </p:cNvPr>
          <p:cNvSpPr>
            <a:spLocks noGrp="1"/>
          </p:cNvSpPr>
          <p:nvPr/>
        </p:nvSpPr>
        <p:spPr>
          <a:xfrm>
            <a:off x="738254" y="3871208"/>
            <a:ext cx="133350" cy="133350"/>
          </a:xfrm>
          <a:prstGeom prst="roundRect">
            <a:avLst>
              <a:gd name="adj" fmla="val 50000"/>
            </a:avLst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75C24E03-5F81-42D7-97CD-9CE425D6D255}"/>
              </a:ext>
            </a:extLst>
          </p:cNvPr>
          <p:cNvSpPr>
            <a:spLocks noGrp="1"/>
          </p:cNvSpPr>
          <p:nvPr/>
        </p:nvSpPr>
        <p:spPr>
          <a:xfrm>
            <a:off x="1004954" y="3823583"/>
            <a:ext cx="26860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142B3D"/>
                </a:solidFill>
              </a:defRPr>
            </a:pPr>
            <a:r>
              <a:rPr sz="1125" b="0">
                <a:solidFill>
                  <a:srgbClr val="142B3D"/>
                </a:solidFill>
              </a:rPr>
              <a:t>Sprache und phonologische Bewusstheit</a:t>
            </a: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6D3062B8-FC99-4923-B181-5B6830117D71}"/>
              </a:ext>
            </a:extLst>
          </p:cNvPr>
          <p:cNvSpPr>
            <a:spLocks noGrp="1"/>
          </p:cNvSpPr>
          <p:nvPr/>
        </p:nvSpPr>
        <p:spPr>
          <a:xfrm>
            <a:off x="495300" y="4857750"/>
            <a:ext cx="5905500" cy="133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750" b="0">
                <a:solidFill>
                  <a:srgbClr val="82909A"/>
                </a:solidFill>
              </a:defRPr>
            </a:pPr>
            <a:r>
              <a:rPr sz="750" b="0">
                <a:solidFill>
                  <a:srgbClr val="82909A"/>
                </a:solidFill>
              </a:rPr>
              <a:t>Jakob-Muth-Schule Kusel · Netzwerk „Schulstart“</a:t>
            </a:r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79BCD034-0C80-9A20-BA1A-066A9E11B5F4}"/>
              </a:ext>
            </a:extLst>
          </p:cNvPr>
          <p:cNvSpPr>
            <a:spLocks noGrp="1"/>
          </p:cNvSpPr>
          <p:nvPr/>
        </p:nvSpPr>
        <p:spPr>
          <a:xfrm>
            <a:off x="495300" y="400050"/>
            <a:ext cx="7810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>
              <a:defRPr sz="2325" b="1">
                <a:solidFill>
                  <a:srgbClr val="142B3D"/>
                </a:solidFill>
              </a:defRPr>
            </a:pPr>
            <a:r>
              <a:rPr lang="de-DE" sz="2325" b="1" dirty="0">
                <a:solidFill>
                  <a:srgbClr val="142B3D"/>
                </a:solidFill>
              </a:rPr>
              <a:t>Der Kita-Fragebogen strukturiert das Gesamtbild</a:t>
            </a:r>
          </a:p>
        </p:txBody>
      </p:sp>
      <p:pic>
        <p:nvPicPr>
          <p:cNvPr id="21" name="Grafik 20">
            <a:extLst>
              <a:ext uri="{FF2B5EF4-FFF2-40B4-BE49-F238E27FC236}">
                <a16:creationId xmlns:a16="http://schemas.microsoft.com/office/drawing/2014/main" id="{D4D34B5F-78EE-12B2-985E-43ED7C70B72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9689" t="7592" r="47284" b="64815"/>
          <a:stretch>
            <a:fillRect/>
          </a:stretch>
        </p:blipFill>
        <p:spPr>
          <a:xfrm>
            <a:off x="8198040" y="142875"/>
            <a:ext cx="678952" cy="802709"/>
          </a:xfrm>
          <a:prstGeom prst="rect">
            <a:avLst/>
          </a:prstGeom>
        </p:spPr>
      </p:pic>
      <p:sp>
        <p:nvSpPr>
          <p:cNvPr id="4" name="Abgerundetes Rechteck 3">
            <a:extLst>
              <a:ext uri="{FF2B5EF4-FFF2-40B4-BE49-F238E27FC236}">
                <a16:creationId xmlns:a16="http://schemas.microsoft.com/office/drawing/2014/main" id="{4FF12AF8-7D83-3FFF-27AA-F48E9C7E6FDA}"/>
              </a:ext>
            </a:extLst>
          </p:cNvPr>
          <p:cNvSpPr>
            <a:spLocks noGrp="1"/>
          </p:cNvSpPr>
          <p:nvPr/>
        </p:nvSpPr>
        <p:spPr>
          <a:xfrm>
            <a:off x="4712552" y="1876424"/>
            <a:ext cx="3338627" cy="1308983"/>
          </a:xfrm>
          <a:prstGeom prst="roundRect">
            <a:avLst>
              <a:gd name="adj" fmla="val 27273"/>
            </a:avLst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31316A40-63FC-459F-E92F-01DE69579D27}"/>
              </a:ext>
            </a:extLst>
          </p:cNvPr>
          <p:cNvSpPr>
            <a:spLocks noGrp="1"/>
          </p:cNvSpPr>
          <p:nvPr/>
        </p:nvSpPr>
        <p:spPr>
          <a:xfrm>
            <a:off x="4795580" y="2286000"/>
            <a:ext cx="3210440" cy="508263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050" b="1">
                <a:solidFill>
                  <a:srgbClr val="2F725E"/>
                </a:solidFill>
              </a:defRPr>
            </a:pPr>
            <a:r>
              <a:rPr sz="1200" b="1" dirty="0" err="1">
                <a:solidFill>
                  <a:srgbClr val="2F725E"/>
                </a:solidFill>
              </a:rPr>
              <a:t>Arbeitshilfe</a:t>
            </a:r>
            <a:r>
              <a:rPr sz="1200" b="1" dirty="0">
                <a:solidFill>
                  <a:srgbClr val="2F725E"/>
                </a:solidFill>
              </a:rPr>
              <a:t> für </a:t>
            </a:r>
            <a:r>
              <a:rPr sz="1200" b="1" dirty="0" err="1">
                <a:solidFill>
                  <a:srgbClr val="2F725E"/>
                </a:solidFill>
              </a:rPr>
              <a:t>Kooperation</a:t>
            </a:r>
            <a:r>
              <a:rPr sz="1200" b="1" dirty="0">
                <a:solidFill>
                  <a:srgbClr val="2F725E"/>
                </a:solidFill>
              </a:rPr>
              <a:t> und </a:t>
            </a:r>
            <a:r>
              <a:rPr sz="1200" b="1" dirty="0" err="1">
                <a:solidFill>
                  <a:srgbClr val="2F725E"/>
                </a:solidFill>
              </a:rPr>
              <a:t>Übergabe</a:t>
            </a:r>
            <a:r>
              <a:rPr sz="1200" b="1" dirty="0">
                <a:solidFill>
                  <a:srgbClr val="2F725E"/>
                </a:solidFill>
              </a:rPr>
              <a:t> </a:t>
            </a:r>
            <a:endParaRPr lang="de-DE" sz="1200" b="1" dirty="0">
              <a:solidFill>
                <a:srgbClr val="2F725E"/>
              </a:solidFill>
            </a:endParaRPr>
          </a:p>
          <a:p>
            <a:pPr algn="ctr">
              <a:defRPr sz="1050" b="1">
                <a:solidFill>
                  <a:srgbClr val="2F725E"/>
                </a:solidFill>
              </a:defRPr>
            </a:pPr>
            <a:r>
              <a:rPr sz="1200" b="1" dirty="0">
                <a:solidFill>
                  <a:srgbClr val="2F725E"/>
                </a:solidFill>
              </a:rPr>
              <a:t>– </a:t>
            </a:r>
            <a:r>
              <a:rPr sz="1200" b="1" dirty="0" err="1">
                <a:solidFill>
                  <a:srgbClr val="2F725E"/>
                </a:solidFill>
              </a:rPr>
              <a:t>kein</a:t>
            </a:r>
            <a:r>
              <a:rPr sz="1200" b="1" dirty="0">
                <a:solidFill>
                  <a:srgbClr val="2F725E"/>
                </a:solidFill>
              </a:rPr>
              <a:t> Test und </a:t>
            </a:r>
            <a:r>
              <a:rPr sz="1200" b="1" dirty="0" err="1">
                <a:solidFill>
                  <a:srgbClr val="2F725E"/>
                </a:solidFill>
              </a:rPr>
              <a:t>keine</a:t>
            </a:r>
            <a:r>
              <a:rPr sz="1200" b="1" dirty="0">
                <a:solidFill>
                  <a:srgbClr val="2F725E"/>
                </a:solidFill>
              </a:rPr>
              <a:t> Diagnose.</a:t>
            </a:r>
          </a:p>
        </p:txBody>
      </p:sp>
    </p:spTree>
    <p:extLst>
      <p:ext uri="{BB962C8B-B14F-4D97-AF65-F5344CB8AC3E}">
        <p14:creationId xmlns:p14="http://schemas.microsoft.com/office/powerpoint/2010/main" val="15257387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rafik 18"/>
          <p:cNvPicPr>
            <a:picLocks noChangeAspect="1"/>
          </p:cNvPicPr>
          <p:nvPr/>
        </p:nvPicPr>
        <p:blipFill>
          <a:blip r:embed="rId3"/>
          <a:srcRect t="9473" b="23698"/>
          <a:stretch>
            <a:fillRect/>
          </a:stretch>
        </p:blipFill>
        <p:spPr>
          <a:xfrm>
            <a:off x="125905" y="1247775"/>
            <a:ext cx="4026995" cy="3806478"/>
          </a:xfrm>
          <a:prstGeom prst="rect">
            <a:avLst/>
          </a:prstGeom>
        </p:spPr>
      </p:pic>
      <p:sp>
        <p:nvSpPr>
          <p:cNvPr id="16" name="Rechteck 15">
            <a:extLst>
              <a:ext uri="{FF2B5EF4-FFF2-40B4-BE49-F238E27FC236}">
                <a16:creationId xmlns:a16="http://schemas.microsoft.com/office/drawing/2014/main" id="{F4D4556B-DC7A-4738-A543-56C33BC68BE2}"/>
              </a:ext>
            </a:extLst>
          </p:cNvPr>
          <p:cNvSpPr>
            <a:spLocks noGrp="1"/>
          </p:cNvSpPr>
          <p:nvPr/>
        </p:nvSpPr>
        <p:spPr>
          <a:xfrm>
            <a:off x="495300" y="400050"/>
            <a:ext cx="7810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325" b="1">
                <a:solidFill>
                  <a:srgbClr val="142B3D"/>
                </a:solidFill>
              </a:defRPr>
            </a:pPr>
            <a:r>
              <a:rPr sz="2325" b="1">
                <a:solidFill>
                  <a:srgbClr val="142B3D"/>
                </a:solidFill>
              </a:rPr>
              <a:t>Sprachliche Auffälligkeiten differenziert beobachten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C5B3BAC1-301F-4DCA-9B99-233134E0B7F3}"/>
              </a:ext>
            </a:extLst>
          </p:cNvPr>
          <p:cNvSpPr>
            <a:spLocks noGrp="1"/>
          </p:cNvSpPr>
          <p:nvPr/>
        </p:nvSpPr>
        <p:spPr>
          <a:xfrm>
            <a:off x="495300" y="1066800"/>
            <a:ext cx="895350" cy="47625"/>
          </a:xfrm>
          <a:prstGeom prst="rect">
            <a:avLst/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5" name="Abgerundetes Rechteck 4">
            <a:extLst>
              <a:ext uri="{FF2B5EF4-FFF2-40B4-BE49-F238E27FC236}">
                <a16:creationId xmlns:a16="http://schemas.microsoft.com/office/drawing/2014/main" id="{4FFAA2B7-24C7-44CB-B0CF-80655BC2D4C7}"/>
              </a:ext>
            </a:extLst>
          </p:cNvPr>
          <p:cNvSpPr>
            <a:spLocks noGrp="1"/>
          </p:cNvSpPr>
          <p:nvPr/>
        </p:nvSpPr>
        <p:spPr>
          <a:xfrm>
            <a:off x="4333875" y="1476375"/>
            <a:ext cx="133350" cy="133350"/>
          </a:xfrm>
          <a:prstGeom prst="roundRect">
            <a:avLst>
              <a:gd name="adj" fmla="val 50000"/>
            </a:avLst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A34E8D8C-28B9-4217-87E3-C7A60C8B3196}"/>
              </a:ext>
            </a:extLst>
          </p:cNvPr>
          <p:cNvSpPr>
            <a:spLocks noGrp="1"/>
          </p:cNvSpPr>
          <p:nvPr/>
        </p:nvSpPr>
        <p:spPr>
          <a:xfrm>
            <a:off x="4600575" y="1428750"/>
            <a:ext cx="38290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142B3D"/>
                </a:solidFill>
              </a:defRPr>
            </a:pPr>
            <a:r>
              <a:rPr sz="1350" b="0">
                <a:solidFill>
                  <a:srgbClr val="142B3D"/>
                </a:solidFill>
              </a:rPr>
              <a:t>Sprachverständnis und Wortschatz</a:t>
            </a:r>
          </a:p>
        </p:txBody>
      </p:sp>
      <p:sp>
        <p:nvSpPr>
          <p:cNvPr id="7" name="Abgerundetes Rechteck 6">
            <a:extLst>
              <a:ext uri="{FF2B5EF4-FFF2-40B4-BE49-F238E27FC236}">
                <a16:creationId xmlns:a16="http://schemas.microsoft.com/office/drawing/2014/main" id="{5FD3FD16-76EE-484B-AB1A-ED446B299168}"/>
              </a:ext>
            </a:extLst>
          </p:cNvPr>
          <p:cNvSpPr>
            <a:spLocks noGrp="1"/>
          </p:cNvSpPr>
          <p:nvPr/>
        </p:nvSpPr>
        <p:spPr>
          <a:xfrm>
            <a:off x="4333875" y="2000250"/>
            <a:ext cx="133350" cy="133350"/>
          </a:xfrm>
          <a:prstGeom prst="roundRect">
            <a:avLst>
              <a:gd name="adj" fmla="val 50000"/>
            </a:avLst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85F10FBF-BD31-4541-9DD8-FDACD56D5A78}"/>
              </a:ext>
            </a:extLst>
          </p:cNvPr>
          <p:cNvSpPr>
            <a:spLocks noGrp="1"/>
          </p:cNvSpPr>
          <p:nvPr/>
        </p:nvSpPr>
        <p:spPr>
          <a:xfrm>
            <a:off x="4600575" y="1952625"/>
            <a:ext cx="38290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142B3D"/>
                </a:solidFill>
              </a:defRPr>
            </a:pPr>
            <a:r>
              <a:rPr sz="1350" b="0">
                <a:solidFill>
                  <a:srgbClr val="142B3D"/>
                </a:solidFill>
              </a:rPr>
              <a:t>Grammatik und Aussprache</a:t>
            </a:r>
          </a:p>
        </p:txBody>
      </p:sp>
      <p:sp>
        <p:nvSpPr>
          <p:cNvPr id="9" name="Abgerundetes Rechteck 8">
            <a:extLst>
              <a:ext uri="{FF2B5EF4-FFF2-40B4-BE49-F238E27FC236}">
                <a16:creationId xmlns:a16="http://schemas.microsoft.com/office/drawing/2014/main" id="{F798D685-97DD-4891-AA61-B0B2808F5007}"/>
              </a:ext>
            </a:extLst>
          </p:cNvPr>
          <p:cNvSpPr>
            <a:spLocks noGrp="1"/>
          </p:cNvSpPr>
          <p:nvPr/>
        </p:nvSpPr>
        <p:spPr>
          <a:xfrm>
            <a:off x="4333875" y="2524125"/>
            <a:ext cx="133350" cy="133350"/>
          </a:xfrm>
          <a:prstGeom prst="roundRect">
            <a:avLst>
              <a:gd name="adj" fmla="val 50000"/>
            </a:avLst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99240922-C74A-4040-B5AD-59B68D2E0694}"/>
              </a:ext>
            </a:extLst>
          </p:cNvPr>
          <p:cNvSpPr>
            <a:spLocks noGrp="1"/>
          </p:cNvSpPr>
          <p:nvPr/>
        </p:nvSpPr>
        <p:spPr>
          <a:xfrm>
            <a:off x="4600575" y="2476500"/>
            <a:ext cx="38290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142B3D"/>
                </a:solidFill>
              </a:defRPr>
            </a:pPr>
            <a:r>
              <a:rPr sz="1350" b="0">
                <a:solidFill>
                  <a:srgbClr val="142B3D"/>
                </a:solidFill>
              </a:rPr>
              <a:t>Erzählen und Gesprächsverhalten</a:t>
            </a:r>
          </a:p>
        </p:txBody>
      </p:sp>
      <p:sp>
        <p:nvSpPr>
          <p:cNvPr id="11" name="Abgerundetes Rechteck 10">
            <a:extLst>
              <a:ext uri="{FF2B5EF4-FFF2-40B4-BE49-F238E27FC236}">
                <a16:creationId xmlns:a16="http://schemas.microsoft.com/office/drawing/2014/main" id="{C92381F6-CC2F-41A6-8A50-371CC2B36AF8}"/>
              </a:ext>
            </a:extLst>
          </p:cNvPr>
          <p:cNvSpPr>
            <a:spLocks noGrp="1"/>
          </p:cNvSpPr>
          <p:nvPr/>
        </p:nvSpPr>
        <p:spPr>
          <a:xfrm>
            <a:off x="4333875" y="3048000"/>
            <a:ext cx="133350" cy="133350"/>
          </a:xfrm>
          <a:prstGeom prst="roundRect">
            <a:avLst>
              <a:gd name="adj" fmla="val 50000"/>
            </a:avLst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A73E51C8-CD96-49A6-B629-6EF67A5264D7}"/>
              </a:ext>
            </a:extLst>
          </p:cNvPr>
          <p:cNvSpPr>
            <a:spLocks noGrp="1"/>
          </p:cNvSpPr>
          <p:nvPr/>
        </p:nvSpPr>
        <p:spPr>
          <a:xfrm>
            <a:off x="4600575" y="3000375"/>
            <a:ext cx="38290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142B3D"/>
                </a:solidFill>
              </a:defRPr>
            </a:pPr>
            <a:r>
              <a:rPr sz="1350" b="0">
                <a:solidFill>
                  <a:srgbClr val="142B3D"/>
                </a:solidFill>
              </a:rPr>
              <a:t>Phonologische Bewusstheit</a:t>
            </a:r>
          </a:p>
        </p:txBody>
      </p:sp>
      <p:sp>
        <p:nvSpPr>
          <p:cNvPr id="13" name="Abgerundetes Rechteck 12">
            <a:extLst>
              <a:ext uri="{FF2B5EF4-FFF2-40B4-BE49-F238E27FC236}">
                <a16:creationId xmlns:a16="http://schemas.microsoft.com/office/drawing/2014/main" id="{7DD9C0B9-A1F4-4E7F-B98A-91ADD3F0C437}"/>
              </a:ext>
            </a:extLst>
          </p:cNvPr>
          <p:cNvSpPr>
            <a:spLocks noGrp="1"/>
          </p:cNvSpPr>
          <p:nvPr/>
        </p:nvSpPr>
        <p:spPr>
          <a:xfrm>
            <a:off x="4333875" y="3619500"/>
            <a:ext cx="4000500" cy="685800"/>
          </a:xfrm>
          <a:prstGeom prst="roundRect">
            <a:avLst>
              <a:gd name="adj" fmla="val 16667"/>
            </a:avLst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6796BCC8-DF04-4D20-AF56-81301DB2B59E}"/>
              </a:ext>
            </a:extLst>
          </p:cNvPr>
          <p:cNvSpPr>
            <a:spLocks noGrp="1"/>
          </p:cNvSpPr>
          <p:nvPr/>
        </p:nvSpPr>
        <p:spPr>
          <a:xfrm>
            <a:off x="4524375" y="3771900"/>
            <a:ext cx="3619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500" b="1">
                <a:solidFill>
                  <a:srgbClr val="142B3D"/>
                </a:solidFill>
              </a:defRPr>
            </a:pPr>
            <a:r>
              <a:rPr sz="1500" b="1" dirty="0">
                <a:solidFill>
                  <a:srgbClr val="142B3D"/>
                </a:solidFill>
              </a:rPr>
              <a:t>Deutsch </a:t>
            </a:r>
            <a:r>
              <a:rPr sz="1500" b="1" dirty="0" err="1">
                <a:solidFill>
                  <a:srgbClr val="142B3D"/>
                </a:solidFill>
              </a:rPr>
              <a:t>als</a:t>
            </a:r>
            <a:r>
              <a:rPr sz="1500" b="1" dirty="0">
                <a:solidFill>
                  <a:srgbClr val="142B3D"/>
                </a:solidFill>
              </a:rPr>
              <a:t> </a:t>
            </a:r>
            <a:r>
              <a:rPr sz="1500" b="1" dirty="0" err="1">
                <a:solidFill>
                  <a:srgbClr val="142B3D"/>
                </a:solidFill>
              </a:rPr>
              <a:t>Zweitsprache</a:t>
            </a:r>
            <a:r>
              <a:rPr sz="1500" b="1" dirty="0">
                <a:solidFill>
                  <a:srgbClr val="142B3D"/>
                </a:solidFill>
              </a:rPr>
              <a:t> </a:t>
            </a:r>
            <a:r>
              <a:rPr sz="1500" b="1" dirty="0" err="1">
                <a:solidFill>
                  <a:srgbClr val="142B3D"/>
                </a:solidFill>
              </a:rPr>
              <a:t>ist</a:t>
            </a:r>
            <a:r>
              <a:rPr sz="1500" b="1" dirty="0">
                <a:solidFill>
                  <a:srgbClr val="142B3D"/>
                </a:solidFill>
              </a:rPr>
              <a:t> </a:t>
            </a:r>
            <a:r>
              <a:rPr sz="1500" b="1" dirty="0" err="1">
                <a:solidFill>
                  <a:srgbClr val="142B3D"/>
                </a:solidFill>
              </a:rPr>
              <a:t>keine</a:t>
            </a:r>
            <a:endParaRPr sz="1500" b="1" dirty="0">
              <a:solidFill>
                <a:srgbClr val="142B3D"/>
              </a:solidFill>
            </a:endParaRPr>
          </a:p>
          <a:p>
            <a:pPr algn="ctr">
              <a:defRPr sz="1500" b="1">
                <a:solidFill>
                  <a:srgbClr val="142B3D"/>
                </a:solidFill>
              </a:defRPr>
            </a:pPr>
            <a:r>
              <a:rPr sz="1500" b="1" dirty="0" err="1">
                <a:solidFill>
                  <a:srgbClr val="142B3D"/>
                </a:solidFill>
              </a:rPr>
              <a:t>Sprachentwicklungsstörung</a:t>
            </a:r>
            <a:r>
              <a:rPr sz="1500" b="1" dirty="0">
                <a:solidFill>
                  <a:srgbClr val="142B3D"/>
                </a:solidFill>
              </a:rPr>
              <a:t>.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5C7D1287-7562-4EDB-AAFF-6D9F8BFD7AAE}"/>
              </a:ext>
            </a:extLst>
          </p:cNvPr>
          <p:cNvSpPr>
            <a:spLocks noGrp="1"/>
          </p:cNvSpPr>
          <p:nvPr/>
        </p:nvSpPr>
        <p:spPr>
          <a:xfrm>
            <a:off x="495300" y="4857750"/>
            <a:ext cx="5905500" cy="133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750" b="0">
                <a:solidFill>
                  <a:srgbClr val="82909A"/>
                </a:solidFill>
              </a:defRPr>
            </a:pPr>
            <a:r>
              <a:rPr sz="750" b="0">
                <a:solidFill>
                  <a:srgbClr val="82909A"/>
                </a:solidFill>
              </a:rPr>
              <a:t>Jakob-Muth-Schule Kusel · Netzwerk „Schulstart“</a:t>
            </a: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211340B1-388D-FB69-D7BA-459F3CFE7050}"/>
              </a:ext>
            </a:extLst>
          </p:cNvPr>
          <p:cNvSpPr/>
          <p:nvPr/>
        </p:nvSpPr>
        <p:spPr>
          <a:xfrm>
            <a:off x="425002" y="3898809"/>
            <a:ext cx="3357093" cy="9994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874F3756-DA5D-622F-18E1-9DDF518F85C7}"/>
              </a:ext>
            </a:extLst>
          </p:cNvPr>
          <p:cNvSpPr/>
          <p:nvPr/>
        </p:nvSpPr>
        <p:spPr>
          <a:xfrm>
            <a:off x="495300" y="1382332"/>
            <a:ext cx="3346897" cy="2649827"/>
          </a:xfrm>
          <a:prstGeom prst="rect">
            <a:avLst/>
          </a:prstGeom>
          <a:noFill/>
          <a:ln w="635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1" name="Grafik 20">
            <a:extLst>
              <a:ext uri="{FF2B5EF4-FFF2-40B4-BE49-F238E27FC236}">
                <a16:creationId xmlns:a16="http://schemas.microsoft.com/office/drawing/2014/main" id="{0D51EF9B-0BE2-D1A8-B8CF-83FB1655BF4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9689" t="7592" r="47284" b="64815"/>
          <a:stretch>
            <a:fillRect/>
          </a:stretch>
        </p:blipFill>
        <p:spPr>
          <a:xfrm>
            <a:off x="8198040" y="142875"/>
            <a:ext cx="678952" cy="802709"/>
          </a:xfrm>
          <a:prstGeom prst="rect">
            <a:avLst/>
          </a:prstGeom>
        </p:spPr>
      </p:pic>
      <p:sp>
        <p:nvSpPr>
          <p:cNvPr id="2" name="Rechteck 1">
            <a:extLst>
              <a:ext uri="{FF2B5EF4-FFF2-40B4-BE49-F238E27FC236}">
                <a16:creationId xmlns:a16="http://schemas.microsoft.com/office/drawing/2014/main" id="{E2FA5621-E6F1-9C1E-F1E2-7BCE97A0DF6A}"/>
              </a:ext>
            </a:extLst>
          </p:cNvPr>
          <p:cNvSpPr>
            <a:spLocks noGrp="1"/>
          </p:cNvSpPr>
          <p:nvPr/>
        </p:nvSpPr>
        <p:spPr>
          <a:xfrm>
            <a:off x="4238625" y="4476750"/>
            <a:ext cx="409575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900" b="0">
                <a:solidFill>
                  <a:srgbClr val="5D6B75"/>
                </a:solidFill>
              </a:defRPr>
            </a:pPr>
            <a:r>
              <a:rPr sz="900" b="0" dirty="0">
                <a:solidFill>
                  <a:srgbClr val="5D6B75"/>
                </a:solidFill>
              </a:rPr>
              <a:t>Der </a:t>
            </a:r>
            <a:r>
              <a:rPr sz="900" b="0" dirty="0" err="1">
                <a:solidFill>
                  <a:srgbClr val="5D6B75"/>
                </a:solidFill>
              </a:rPr>
              <a:t>ergänzende</a:t>
            </a:r>
            <a:r>
              <a:rPr sz="900" b="0" dirty="0">
                <a:solidFill>
                  <a:srgbClr val="5D6B75"/>
                </a:solidFill>
              </a:rPr>
              <a:t> </a:t>
            </a:r>
            <a:r>
              <a:rPr sz="900" b="0" dirty="0" err="1">
                <a:solidFill>
                  <a:srgbClr val="5D6B75"/>
                </a:solidFill>
              </a:rPr>
              <a:t>DaZ</a:t>
            </a:r>
            <a:r>
              <a:rPr sz="900" b="0" dirty="0">
                <a:solidFill>
                  <a:srgbClr val="5D6B75"/>
                </a:solidFill>
              </a:rPr>
              <a:t>-Bogen </a:t>
            </a:r>
            <a:r>
              <a:rPr sz="900" b="0" dirty="0" err="1">
                <a:solidFill>
                  <a:srgbClr val="5D6B75"/>
                </a:solidFill>
              </a:rPr>
              <a:t>betrachtet</a:t>
            </a:r>
            <a:r>
              <a:rPr sz="900" b="0" dirty="0">
                <a:solidFill>
                  <a:srgbClr val="5D6B75"/>
                </a:solidFill>
              </a:rPr>
              <a:t> </a:t>
            </a:r>
            <a:r>
              <a:rPr sz="900" b="0" dirty="0" err="1">
                <a:solidFill>
                  <a:srgbClr val="5D6B75"/>
                </a:solidFill>
              </a:rPr>
              <a:t>Erwerbsbedingungen</a:t>
            </a:r>
            <a:r>
              <a:rPr sz="900" b="0" dirty="0">
                <a:solidFill>
                  <a:srgbClr val="5D6B75"/>
                </a:solidFill>
              </a:rPr>
              <a:t>, </a:t>
            </a:r>
            <a:r>
              <a:rPr sz="900" b="0" dirty="0" err="1">
                <a:solidFill>
                  <a:srgbClr val="5D6B75"/>
                </a:solidFill>
              </a:rPr>
              <a:t>Sprachkontaktzeiten</a:t>
            </a:r>
            <a:r>
              <a:rPr sz="900" b="0" dirty="0">
                <a:solidFill>
                  <a:srgbClr val="5D6B75"/>
                </a:solidFill>
              </a:rPr>
              <a:t> und </a:t>
            </a:r>
            <a:r>
              <a:rPr sz="900" b="0" dirty="0" err="1">
                <a:solidFill>
                  <a:srgbClr val="5D6B75"/>
                </a:solidFill>
              </a:rPr>
              <a:t>Entwicklung</a:t>
            </a:r>
            <a:r>
              <a:rPr sz="900" b="0" dirty="0">
                <a:solidFill>
                  <a:srgbClr val="5D6B75"/>
                </a:solidFill>
              </a:rPr>
              <a:t> in </a:t>
            </a:r>
            <a:r>
              <a:rPr sz="900" b="0" dirty="0" err="1">
                <a:solidFill>
                  <a:srgbClr val="5D6B75"/>
                </a:solidFill>
              </a:rPr>
              <a:t>mehreren</a:t>
            </a:r>
            <a:r>
              <a:rPr sz="900" b="0" dirty="0">
                <a:solidFill>
                  <a:srgbClr val="5D6B75"/>
                </a:solidFill>
              </a:rPr>
              <a:t> </a:t>
            </a:r>
            <a:r>
              <a:rPr sz="900" b="0" dirty="0" err="1">
                <a:solidFill>
                  <a:srgbClr val="5D6B75"/>
                </a:solidFill>
              </a:rPr>
              <a:t>Sprachen</a:t>
            </a:r>
            <a:r>
              <a:rPr sz="900" b="0" dirty="0">
                <a:solidFill>
                  <a:srgbClr val="5D6B75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265801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>
            <a:extLst>
              <a:ext uri="{FF2B5EF4-FFF2-40B4-BE49-F238E27FC236}">
                <a16:creationId xmlns:a16="http://schemas.microsoft.com/office/drawing/2014/main" id="{2B1C7181-2569-4721-8549-5ABF2BC855F5}"/>
              </a:ext>
            </a:extLst>
          </p:cNvPr>
          <p:cNvSpPr>
            <a:spLocks noGrp="1"/>
          </p:cNvSpPr>
          <p:nvPr/>
        </p:nvSpPr>
        <p:spPr>
          <a:xfrm>
            <a:off x="476250" y="323850"/>
            <a:ext cx="671512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>
                <a:solidFill>
                  <a:srgbClr val="142B3D"/>
                </a:solidFill>
              </a:defRPr>
            </a:pPr>
            <a:r>
              <a:rPr sz="2100" b="1">
                <a:solidFill>
                  <a:srgbClr val="142B3D"/>
                </a:solidFill>
              </a:rPr>
              <a:t>Zwei Infoblätter geben Orientierung und Handlungssicherheit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4B945FFA-F8EA-40FC-89FF-AC4E845156CA}"/>
              </a:ext>
            </a:extLst>
          </p:cNvPr>
          <p:cNvSpPr>
            <a:spLocks noGrp="1"/>
          </p:cNvSpPr>
          <p:nvPr/>
        </p:nvSpPr>
        <p:spPr>
          <a:xfrm>
            <a:off x="476250" y="1038225"/>
            <a:ext cx="895350" cy="47625"/>
          </a:xfrm>
          <a:prstGeom prst="rect">
            <a:avLst/>
          </a:prstGeom>
          <a:solidFill>
            <a:srgbClr val="BFE7D4"/>
          </a:solidFill>
          <a:ln w="0">
            <a:noFill/>
            <a:prstDash val="solid"/>
          </a:ln>
        </p:spPr>
        <p:txBody>
          <a:bodyPr/>
          <a:lstStyle/>
          <a:p>
            <a:endParaRPr lang="de-DE"/>
          </a:p>
        </p:txBody>
      </p:sp>
      <p:pic>
        <p:nvPicPr>
          <p:cNvPr id="13" name="Grafik 12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160742" y="1381125"/>
            <a:ext cx="2155267" cy="304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Grafik 13">
            <a:hlinkClick r:id="rId4"/>
          </p:cNvPr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5765313" y="1381125"/>
            <a:ext cx="2155362" cy="304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C5079F0A-00AE-4DD9-8FB1-1434D10C04B7}"/>
              </a:ext>
            </a:extLst>
          </p:cNvPr>
          <p:cNvSpPr>
            <a:spLocks noGrp="1"/>
          </p:cNvSpPr>
          <p:nvPr/>
        </p:nvSpPr>
        <p:spPr>
          <a:xfrm>
            <a:off x="632876" y="4514850"/>
            <a:ext cx="3238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050" b="1">
                <a:solidFill>
                  <a:srgbClr val="2F725E"/>
                </a:solidFill>
              </a:defRPr>
            </a:pPr>
            <a:r>
              <a:rPr sz="1050" b="1" dirty="0">
                <a:solidFill>
                  <a:srgbClr val="2F725E"/>
                </a:solidFill>
              </a:rPr>
              <a:t>Für </a:t>
            </a:r>
            <a:r>
              <a:rPr sz="1050" b="1" dirty="0" err="1">
                <a:solidFill>
                  <a:srgbClr val="2F725E"/>
                </a:solidFill>
              </a:rPr>
              <a:t>Lehrkräfte</a:t>
            </a:r>
            <a:r>
              <a:rPr sz="1050" b="1" dirty="0">
                <a:solidFill>
                  <a:srgbClr val="2F725E"/>
                </a:solidFill>
              </a:rPr>
              <a:t>: </a:t>
            </a:r>
            <a:r>
              <a:rPr sz="1050" b="1" dirty="0" err="1">
                <a:solidFill>
                  <a:srgbClr val="2F725E"/>
                </a:solidFill>
              </a:rPr>
              <a:t>Beobachtung</a:t>
            </a:r>
            <a:r>
              <a:rPr sz="1050" b="1" dirty="0">
                <a:solidFill>
                  <a:srgbClr val="2F725E"/>
                </a:solidFill>
              </a:rPr>
              <a:t> · </a:t>
            </a:r>
            <a:r>
              <a:rPr sz="1050" b="1" dirty="0" err="1">
                <a:solidFill>
                  <a:srgbClr val="2F725E"/>
                </a:solidFill>
              </a:rPr>
              <a:t>Beratung</a:t>
            </a:r>
            <a:r>
              <a:rPr sz="1050" b="1" dirty="0">
                <a:solidFill>
                  <a:srgbClr val="2F725E"/>
                </a:solidFill>
              </a:rPr>
              <a:t> · </a:t>
            </a:r>
            <a:r>
              <a:rPr sz="1050" b="1" dirty="0" err="1">
                <a:solidFill>
                  <a:srgbClr val="2F725E"/>
                </a:solidFill>
              </a:rPr>
              <a:t>Verfahrenswege</a:t>
            </a:r>
            <a:endParaRPr sz="1050" b="1" dirty="0">
              <a:solidFill>
                <a:srgbClr val="2F725E"/>
              </a:solidFill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D9A75A69-72D9-45DA-BDB0-0DDD2F39C9B0}"/>
              </a:ext>
            </a:extLst>
          </p:cNvPr>
          <p:cNvSpPr>
            <a:spLocks noGrp="1"/>
          </p:cNvSpPr>
          <p:nvPr/>
        </p:nvSpPr>
        <p:spPr>
          <a:xfrm>
            <a:off x="5300126" y="4514850"/>
            <a:ext cx="3238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050" b="1">
                <a:solidFill>
                  <a:srgbClr val="2F725E"/>
                </a:solidFill>
              </a:defRPr>
            </a:pPr>
            <a:r>
              <a:rPr sz="1050" b="1" dirty="0">
                <a:solidFill>
                  <a:srgbClr val="2F725E"/>
                </a:solidFill>
              </a:rPr>
              <a:t>Für </a:t>
            </a:r>
            <a:r>
              <a:rPr sz="1050" b="1" dirty="0" err="1">
                <a:solidFill>
                  <a:srgbClr val="2F725E"/>
                </a:solidFill>
              </a:rPr>
              <a:t>Eltern</a:t>
            </a:r>
            <a:r>
              <a:rPr sz="1050" b="1" dirty="0">
                <a:solidFill>
                  <a:srgbClr val="2F725E"/>
                </a:solidFill>
              </a:rPr>
              <a:t>: </a:t>
            </a:r>
            <a:r>
              <a:rPr sz="1050" b="1" dirty="0" err="1">
                <a:solidFill>
                  <a:srgbClr val="2F725E"/>
                </a:solidFill>
              </a:rPr>
              <a:t>Möglichkeiten</a:t>
            </a:r>
            <a:r>
              <a:rPr sz="1050" b="1" dirty="0">
                <a:solidFill>
                  <a:srgbClr val="2F725E"/>
                </a:solidFill>
              </a:rPr>
              <a:t> · </a:t>
            </a:r>
            <a:r>
              <a:rPr sz="1050" b="1" dirty="0" err="1">
                <a:solidFill>
                  <a:srgbClr val="2F725E"/>
                </a:solidFill>
              </a:rPr>
              <a:t>Anlaufstellen</a:t>
            </a:r>
            <a:r>
              <a:rPr sz="1050" b="1" dirty="0">
                <a:solidFill>
                  <a:srgbClr val="2F725E"/>
                </a:solidFill>
              </a:rPr>
              <a:t> · </a:t>
            </a:r>
            <a:r>
              <a:rPr sz="1050" b="1" dirty="0" err="1">
                <a:solidFill>
                  <a:srgbClr val="2F725E"/>
                </a:solidFill>
              </a:rPr>
              <a:t>nächste</a:t>
            </a:r>
            <a:r>
              <a:rPr sz="1050" b="1" dirty="0">
                <a:solidFill>
                  <a:srgbClr val="2F725E"/>
                </a:solidFill>
              </a:rPr>
              <a:t> </a:t>
            </a:r>
            <a:r>
              <a:rPr sz="1050" b="1" dirty="0" err="1">
                <a:solidFill>
                  <a:srgbClr val="2F725E"/>
                </a:solidFill>
              </a:rPr>
              <a:t>Schritte</a:t>
            </a:r>
            <a:endParaRPr sz="1050" b="1" dirty="0">
              <a:solidFill>
                <a:srgbClr val="2F725E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298DF04E-F624-BB94-B119-4978CFC045F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9689" t="7592" r="47284" b="64815"/>
          <a:stretch>
            <a:fillRect/>
          </a:stretch>
        </p:blipFill>
        <p:spPr>
          <a:xfrm>
            <a:off x="8198040" y="142875"/>
            <a:ext cx="678952" cy="802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502688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1804</Words>
  <Application>Microsoft Macintosh PowerPoint</Application>
  <DocSecurity>0</DocSecurity>
  <PresentationFormat>Bildschirmpräsentation (16:9)</PresentationFormat>
  <Paragraphs>320</Paragraphs>
  <Slides>27</Slides>
  <Notes>27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27</vt:i4>
      </vt:variant>
    </vt:vector>
  </HeadingPairs>
  <TitlesOfParts>
    <vt:vector size="30" baseType="lpstr">
      <vt:lpstr>Arial</vt:lpstr>
      <vt:lpstr>Calibri</vt:lpstr>
      <vt:lpstr>ChatGPT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Alexandra Bachmann</cp:lastModifiedBy>
  <cp:revision>9</cp:revision>
  <cp:lastPrinted>2026-08-15T14:24:36Z</cp:lastPrinted>
  <dcterms:created xsi:type="dcterms:W3CDTF">2026-08-15T14:15:29Z</dcterms:created>
  <dcterms:modified xsi:type="dcterms:W3CDTF">2026-08-24T13:14:14Z</dcterms:modified>
</cp:coreProperties>
</file>